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9" r:id="rId3"/>
  </p:sldMasterIdLst>
  <p:notesMasterIdLst>
    <p:notesMasterId r:id="rId4"/>
  </p:notesMasterIdLst>
  <p:sldIdLst>
    <p:sldId id="293" r:id="rId5"/>
    <p:sldId id="408" r:id="rId6"/>
    <p:sldId id="279" r:id="rId7"/>
    <p:sldId id="322" r:id="rId8"/>
    <p:sldId id="370" r:id="rId9"/>
    <p:sldId id="409" r:id="rId10"/>
    <p:sldId id="410" r:id="rId11"/>
    <p:sldId id="411" r:id="rId12"/>
    <p:sldId id="412" r:id="rId13"/>
    <p:sldId id="413" r:id="rId14"/>
    <p:sldId id="425" r:id="rId15"/>
    <p:sldId id="414" r:id="rId16"/>
    <p:sldId id="426" r:id="rId17"/>
    <p:sldId id="427" r:id="rId18"/>
    <p:sldId id="428" r:id="rId19"/>
    <p:sldId id="429" r:id="rId20"/>
    <p:sldId id="430" r:id="rId21"/>
    <p:sldId id="323" r:id="rId22"/>
    <p:sldId id="415" r:id="rId23"/>
    <p:sldId id="416" r:id="rId24"/>
    <p:sldId id="432" r:id="rId25"/>
    <p:sldId id="324" r:id="rId26"/>
    <p:sldId id="417" r:id="rId27"/>
    <p:sldId id="418" r:id="rId28"/>
    <p:sldId id="433" r:id="rId29"/>
    <p:sldId id="265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28"/>
      </p:cViewPr>
      <p:guideLst>
        <p:guide orient="horz" pos="211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tags" Target="tags/tag112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7FF5-6999-475D-903E-517D3A84553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70D4D-CBB2-42DA-900F-128656C45AF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01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02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03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04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05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10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55315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06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259934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auto">
          <a:xfrm>
            <a:off x="0" y="0"/>
            <a:ext cx="556895" cy="639445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auto">
          <a:xfrm>
            <a:off x="0" y="6985"/>
            <a:ext cx="591185" cy="678180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ChangeAspect="1"/>
          </p:cNvSpPr>
          <p:nvPr userDrawn="1"/>
        </p:nvSpPr>
        <p:spPr bwMode="auto">
          <a:xfrm>
            <a:off x="0" y="6985"/>
            <a:ext cx="591185" cy="678180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7565202" y="3703563"/>
            <a:ext cx="4099424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谢谢观看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正五边形 10"/>
          <p:cNvSpPr/>
          <p:nvPr userDrawn="1"/>
        </p:nvSpPr>
        <p:spPr>
          <a:xfrm>
            <a:off x="1047046" y="1369744"/>
            <a:ext cx="3900488" cy="3714751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946361" y="2893566"/>
            <a:ext cx="2101857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学习内容</a:t>
            </a:r>
            <a:endParaRPr lang="zh-CN" altLang="en-US" sz="3735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正五边形 10"/>
          <p:cNvSpPr/>
          <p:nvPr userDrawn="1"/>
        </p:nvSpPr>
        <p:spPr>
          <a:xfrm>
            <a:off x="1047046" y="1369744"/>
            <a:ext cx="3900488" cy="3714751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946361" y="2893566"/>
            <a:ext cx="2101857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学习内容</a:t>
            </a:r>
            <a:endParaRPr lang="zh-CN" altLang="en-US" sz="3735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正五边形 10"/>
          <p:cNvSpPr/>
          <p:nvPr userDrawn="1"/>
        </p:nvSpPr>
        <p:spPr>
          <a:xfrm>
            <a:off x="1047046" y="1369744"/>
            <a:ext cx="3900488" cy="3714751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946361" y="2893566"/>
            <a:ext cx="2101857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学习目标</a:t>
            </a:r>
            <a:endParaRPr lang="zh-CN" altLang="en-US" sz="3735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正五边形 10"/>
          <p:cNvSpPr/>
          <p:nvPr userDrawn="1"/>
        </p:nvSpPr>
        <p:spPr>
          <a:xfrm>
            <a:off x="1047046" y="1369744"/>
            <a:ext cx="3900488" cy="3714751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979608" y="2893566"/>
            <a:ext cx="2101857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学习目录</a:t>
            </a:r>
            <a:endParaRPr lang="zh-CN" altLang="en-US" sz="3735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01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02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03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4" name="图片 3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04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05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正五边形 10"/>
          <p:cNvSpPr/>
          <p:nvPr userDrawn="1"/>
        </p:nvSpPr>
        <p:spPr>
          <a:xfrm>
            <a:off x="1047046" y="1369744"/>
            <a:ext cx="3900488" cy="3714751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946361" y="2893566"/>
            <a:ext cx="2101857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学习目标</a:t>
            </a:r>
            <a:endParaRPr lang="zh-CN" altLang="en-US" sz="3735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01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02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03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04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05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10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55315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06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259934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auto">
          <a:xfrm>
            <a:off x="0" y="0"/>
            <a:ext cx="556895" cy="639445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auto">
          <a:xfrm>
            <a:off x="0" y="6985"/>
            <a:ext cx="591185" cy="678180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Freeform 5"/>
          <p:cNvSpPr>
            <a:spLocks noChangeAspect="1"/>
          </p:cNvSpPr>
          <p:nvPr userDrawn="1"/>
        </p:nvSpPr>
        <p:spPr bwMode="auto">
          <a:xfrm>
            <a:off x="662305" y="6985"/>
            <a:ext cx="556895" cy="639445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ChangeAspect="1"/>
          </p:cNvSpPr>
          <p:nvPr userDrawn="1"/>
        </p:nvSpPr>
        <p:spPr bwMode="auto">
          <a:xfrm>
            <a:off x="0" y="6985"/>
            <a:ext cx="591185" cy="678180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Freeform 5"/>
          <p:cNvSpPr>
            <a:spLocks noChangeAspect="1"/>
          </p:cNvSpPr>
          <p:nvPr userDrawn="1"/>
        </p:nvSpPr>
        <p:spPr bwMode="auto">
          <a:xfrm>
            <a:off x="591185" y="6985"/>
            <a:ext cx="591185" cy="678180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1182370" y="0"/>
            <a:ext cx="591185" cy="678180"/>
          </a:xfrm>
          <a:custGeom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7565202" y="3703563"/>
            <a:ext cx="4099424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谢谢观看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正五边形 10"/>
          <p:cNvSpPr/>
          <p:nvPr userDrawn="1"/>
        </p:nvSpPr>
        <p:spPr>
          <a:xfrm>
            <a:off x="1047046" y="1369744"/>
            <a:ext cx="3900488" cy="3714751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979608" y="2893566"/>
            <a:ext cx="2101857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学习目录</a:t>
            </a:r>
            <a:endParaRPr lang="zh-CN" altLang="en-US" sz="3735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01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02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03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4" name="图片 3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04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05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tags" Target="../tags/tag1.xml" /><Relationship Id="rId22" Type="http://schemas.openxmlformats.org/officeDocument/2006/relationships/tags" Target="../tags/tag2.xml" /><Relationship Id="rId23" Type="http://schemas.openxmlformats.org/officeDocument/2006/relationships/tags" Target="../tags/tag3.xml" /><Relationship Id="rId24" Type="http://schemas.openxmlformats.org/officeDocument/2006/relationships/tags" Target="../tags/tag4.xml" /><Relationship Id="rId25" Type="http://schemas.openxmlformats.org/officeDocument/2006/relationships/tags" Target="../tags/tag5.xml" /><Relationship Id="rId26" Type="http://schemas.openxmlformats.org/officeDocument/2006/relationships/image" Target="file:///D:\qq&#25991;&#20214;\712321467\Image\C2C\Image2\%7b75232B38-A165-1FB7-499C-2E1C792CACB5%7d.png" TargetMode="External" /><Relationship Id="rId27" Type="http://schemas.openxmlformats.org/officeDocument/2006/relationships/image" Target="../media/image2.png" /><Relationship Id="rId28" Type="http://schemas.openxmlformats.org/officeDocument/2006/relationships/tags" Target="../tags/tag6.xml" /><Relationship Id="rId29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2.xml" /><Relationship Id="rId13" Type="http://schemas.openxmlformats.org/officeDocument/2006/relationships/slideLayout" Target="../slideLayouts/slideLayout33.xml" /><Relationship Id="rId14" Type="http://schemas.openxmlformats.org/officeDocument/2006/relationships/slideLayout" Target="../slideLayouts/slideLayout34.xml" /><Relationship Id="rId15" Type="http://schemas.openxmlformats.org/officeDocument/2006/relationships/slideLayout" Target="../slideLayouts/slideLayout35.xml" /><Relationship Id="rId16" Type="http://schemas.openxmlformats.org/officeDocument/2006/relationships/slideLayout" Target="../slideLayouts/slideLayout36.xml" /><Relationship Id="rId17" Type="http://schemas.openxmlformats.org/officeDocument/2006/relationships/slideLayout" Target="../slideLayouts/slideLayout37.xml" /><Relationship Id="rId18" Type="http://schemas.openxmlformats.org/officeDocument/2006/relationships/slideLayout" Target="../slideLayouts/slideLayout38.xml" /><Relationship Id="rId19" Type="http://schemas.openxmlformats.org/officeDocument/2006/relationships/slideLayout" Target="../slideLayouts/slideLayout39.xml" /><Relationship Id="rId2" Type="http://schemas.openxmlformats.org/officeDocument/2006/relationships/slideLayout" Target="../slideLayouts/slideLayout22.xml" /><Relationship Id="rId20" Type="http://schemas.openxmlformats.org/officeDocument/2006/relationships/slideLayout" Target="../slideLayouts/slideLayout40.xml" /><Relationship Id="rId21" Type="http://schemas.openxmlformats.org/officeDocument/2006/relationships/slideLayout" Target="../slideLayouts/slideLayout41.xml" /><Relationship Id="rId22" Type="http://schemas.openxmlformats.org/officeDocument/2006/relationships/tags" Target="../tags/tag11.xml" /><Relationship Id="rId23" Type="http://schemas.openxmlformats.org/officeDocument/2006/relationships/tags" Target="../tags/tag12.xml" /><Relationship Id="rId24" Type="http://schemas.openxmlformats.org/officeDocument/2006/relationships/tags" Target="../tags/tag13.xml" /><Relationship Id="rId25" Type="http://schemas.openxmlformats.org/officeDocument/2006/relationships/tags" Target="../tags/tag14.xml" /><Relationship Id="rId26" Type="http://schemas.openxmlformats.org/officeDocument/2006/relationships/tags" Target="../tags/tag15.xml" /><Relationship Id="rId27" Type="http://schemas.openxmlformats.org/officeDocument/2006/relationships/image" Target="file:///D:\qq&#25991;&#20214;\712321467\Image\C2C\Image2\%7b75232B38-A165-1FB7-499C-2E1C792CACB5%7d.png" TargetMode="External" /><Relationship Id="rId28" Type="http://schemas.openxmlformats.org/officeDocument/2006/relationships/image" Target="../media/image2.png" /><Relationship Id="rId29" Type="http://schemas.openxmlformats.org/officeDocument/2006/relationships/tags" Target="../tags/tag16.xml" /><Relationship Id="rId3" Type="http://schemas.openxmlformats.org/officeDocument/2006/relationships/slideLayout" Target="../slideLayouts/slideLayout23.xml" /><Relationship Id="rId30" Type="http://schemas.openxmlformats.org/officeDocument/2006/relationships/theme" Target="../theme/theme2.xml" /><Relationship Id="rId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27.xml" /><Relationship Id="rId8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2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27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28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tags" Target="../tags/tag1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4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7.png" /><Relationship Id="rId3" Type="http://schemas.openxmlformats.org/officeDocument/2006/relationships/tags" Target="../tags/tag4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tags" Target="../tags/tag55.xml" /><Relationship Id="rId8" Type="http://schemas.openxmlformats.org/officeDocument/2006/relationships/tags" Target="../tags/tag5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64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tags" Target="../tags/tag62.xml" /><Relationship Id="rId8" Type="http://schemas.openxmlformats.org/officeDocument/2006/relationships/image" Target="../media/image8.png" /><Relationship Id="rId9" Type="http://schemas.openxmlformats.org/officeDocument/2006/relationships/tags" Target="../tags/tag6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tags" Target="../tags/tag70.xml" /><Relationship Id="rId8" Type="http://schemas.openxmlformats.org/officeDocument/2006/relationships/image" Target="../media/image9.png" /><Relationship Id="rId9" Type="http://schemas.openxmlformats.org/officeDocument/2006/relationships/tags" Target="../tags/tag7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Relationship Id="rId7" Type="http://schemas.openxmlformats.org/officeDocument/2006/relationships/tags" Target="../tags/tag77.xml" /><Relationship Id="rId8" Type="http://schemas.openxmlformats.org/officeDocument/2006/relationships/image" Target="../media/image10.png" /><Relationship Id="rId9" Type="http://schemas.openxmlformats.org/officeDocument/2006/relationships/tags" Target="../tags/tag7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tags" Target="../tags/tag84.xml" /><Relationship Id="rId8" Type="http://schemas.openxmlformats.org/officeDocument/2006/relationships/image" Target="../media/image11.png" /><Relationship Id="rId9" Type="http://schemas.openxmlformats.org/officeDocument/2006/relationships/tags" Target="../tags/tag8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tags" Target="../tags/tag91.xml" /><Relationship Id="rId8" Type="http://schemas.openxmlformats.org/officeDocument/2006/relationships/image" Target="../media/image12.png" /><Relationship Id="rId9" Type="http://schemas.openxmlformats.org/officeDocument/2006/relationships/tags" Target="../tags/tag9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ags" Target="../tags/tag9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94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tags" Target="../tags/tag97.xml" /><Relationship Id="rId6" Type="http://schemas.openxmlformats.org/officeDocument/2006/relationships/tags" Target="../tags/tag9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tags" Target="../tags/tag24.xml" /><Relationship Id="rId9" Type="http://schemas.openxmlformats.org/officeDocument/2006/relationships/tags" Target="../tags/tag2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99.xml" /><Relationship Id="rId3" Type="http://schemas.openxmlformats.org/officeDocument/2006/relationships/image" Target="../media/image13.png" /><Relationship Id="rId4" Type="http://schemas.openxmlformats.org/officeDocument/2006/relationships/tags" Target="../tags/tag10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101.xml" /><Relationship Id="rId3" Type="http://schemas.openxmlformats.org/officeDocument/2006/relationships/image" Target="../media/image14.png" /><Relationship Id="rId4" Type="http://schemas.openxmlformats.org/officeDocument/2006/relationships/tags" Target="../tags/tag10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Relationship Id="rId3" Type="http://schemas.openxmlformats.org/officeDocument/2006/relationships/tags" Target="../tags/tag10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104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3.png" /><Relationship Id="rId3" Type="http://schemas.openxmlformats.org/officeDocument/2006/relationships/image" Target="../media/image7.png" /><Relationship Id="rId4" Type="http://schemas.openxmlformats.org/officeDocument/2006/relationships/tags" Target="../tags/tag10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tags" Target="../tags/tag11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3.jpeg" /><Relationship Id="rId3" Type="http://schemas.openxmlformats.org/officeDocument/2006/relationships/tags" Target="../tags/tag11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4.png" /><Relationship Id="rId3" Type="http://schemas.openxmlformats.org/officeDocument/2006/relationships/tags" Target="../tags/tag3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tags" Target="../tags/tag4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tags" Target="../tags/tag4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 title=""/>
          <p:cNvSpPr/>
          <p:nvPr/>
        </p:nvSpPr>
        <p:spPr>
          <a:xfrm>
            <a:off x="7244080" y="3446780"/>
            <a:ext cx="2720340" cy="43878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3" name="组合 2" title=""/>
          <p:cNvGrpSpPr/>
          <p:nvPr/>
        </p:nvGrpSpPr>
        <p:grpSpPr>
          <a:xfrm>
            <a:off x="7025920" y="1359043"/>
            <a:ext cx="3149024" cy="517349"/>
            <a:chOff x="6187119" y="1631890"/>
            <a:chExt cx="3149024" cy="517349"/>
          </a:xfrm>
        </p:grpSpPr>
        <p:sp>
          <p:nvSpPr>
            <p:cNvPr id="2" name="矩形: 圆角 1"/>
            <p:cNvSpPr/>
            <p:nvPr/>
          </p:nvSpPr>
          <p:spPr>
            <a:xfrm>
              <a:off x="6271491" y="1631890"/>
              <a:ext cx="2998752" cy="5173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87119" y="1699745"/>
              <a:ext cx="314902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>
                  <a:solidFill>
                    <a:srgbClr val="000E2A"/>
                  </a:solidFill>
                  <a:latin typeface="Century Gothic" panose="020b0502020202020204" pitchFamily="34" charset="0"/>
                  <a:cs typeface="经典综艺体简" panose="02010609000101010101" pitchFamily="49" charset="-122"/>
                </a:rPr>
                <a:t> </a:t>
              </a:r>
              <a:r>
                <a:rPr lang="zh-CN" altLang="en-US" sz="2000">
                  <a:solidFill>
                    <a:srgbClr val="000E2A"/>
                  </a:solidFill>
                  <a:latin typeface="Century Gothic" panose="020b0502020202020204" pitchFamily="34" charset="0"/>
                  <a:cs typeface="经典综艺体简" panose="02010609000101010101" pitchFamily="49" charset="-122"/>
                </a:rPr>
                <a:t>川教</a:t>
              </a:r>
              <a:r>
                <a:rPr lang="zh-CN" altLang="en-US" sz="2000">
                  <a:solidFill>
                    <a:srgbClr val="000E2A"/>
                  </a:solidFill>
                  <a:latin typeface="黑体" panose="02010609060101010101" charset="-122"/>
                  <a:ea typeface="黑体" panose="02010609060101010101" charset="-122"/>
                  <a:cs typeface="经典综艺体简" panose="02010609000101010101" pitchFamily="49" charset="-122"/>
                </a:rPr>
                <a:t>版</a:t>
              </a:r>
              <a:r>
                <a:rPr lang="en-US" altLang="zh-CN" sz="2000">
                  <a:solidFill>
                    <a:srgbClr val="000E2A"/>
                  </a:solidFill>
                  <a:latin typeface="黑体" panose="02010609060101010101" charset="-122"/>
                  <a:ea typeface="黑体" panose="02010609060101010101" charset="-122"/>
                  <a:cs typeface="经典综艺体简" panose="02010609000101010101" pitchFamily="49" charset="-122"/>
                </a:rPr>
                <a:t>2025</a:t>
              </a:r>
              <a:r>
                <a:rPr lang="en-US" altLang="zh-CN" sz="2000">
                  <a:solidFill>
                    <a:srgbClr val="000E2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altLang="en-US" sz="2000">
                  <a:solidFill>
                    <a:srgbClr val="000E2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七</a:t>
              </a:r>
              <a:r>
                <a:rPr lang="en-US" altLang="zh-CN" sz="2000" err="1">
                  <a:solidFill>
                    <a:srgbClr val="000E2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年级</a:t>
              </a:r>
              <a:r>
                <a:rPr lang="zh-CN" altLang="en-US" sz="2000" err="1">
                  <a:solidFill>
                    <a:srgbClr val="000E2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下</a:t>
              </a:r>
              <a:r>
                <a:rPr lang="en-US" altLang="zh-CN" sz="2000">
                  <a:solidFill>
                    <a:srgbClr val="000E2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册</a:t>
              </a:r>
              <a:endParaRPr lang="en-US" altLang="zh-CN" sz="2000">
                <a:solidFill>
                  <a:srgbClr val="000E2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25" name="文本框 24" title=""/>
          <p:cNvSpPr txBox="1"/>
          <p:nvPr/>
        </p:nvSpPr>
        <p:spPr>
          <a:xfrm>
            <a:off x="5771515" y="5041265"/>
            <a:ext cx="269938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 </a:t>
            </a:r>
            <a:r>
              <a:rPr lang="zh-CN" altLang="en-US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授课教师：</a:t>
            </a:r>
            <a:r>
              <a:rPr lang="en-US" altLang="zh-CN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XXX</a:t>
            </a:r>
            <a:endParaRPr lang="en-US" altLang="zh-CN" sz="2000">
              <a:solidFill>
                <a:srgbClr val="000E2A"/>
              </a:solidFill>
              <a:latin typeface="Century Gothic" panose="020b0502020202020204" pitchFamily="34" charset="0"/>
              <a:ea typeface="黑体" panose="02010609060101010101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 title=""/>
          <p:cNvSpPr txBox="1"/>
          <p:nvPr/>
        </p:nvSpPr>
        <p:spPr>
          <a:xfrm>
            <a:off x="8547100" y="5041265"/>
            <a:ext cx="269938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 </a:t>
            </a:r>
            <a:r>
              <a:rPr lang="zh-CN" altLang="en-US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日期：</a:t>
            </a:r>
            <a:r>
              <a:rPr lang="en-US" altLang="zh-CN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2025</a:t>
            </a:r>
            <a:r>
              <a:rPr lang="zh-CN" altLang="en-US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年</a:t>
            </a:r>
            <a:r>
              <a:rPr lang="en-US" altLang="zh-CN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2</a:t>
            </a:r>
            <a:r>
              <a:rPr lang="zh-CN" altLang="en-US" sz="2000">
                <a:solidFill>
                  <a:srgbClr val="000E2A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月</a:t>
            </a:r>
            <a:endParaRPr lang="zh-CN" altLang="en-US" sz="2000">
              <a:solidFill>
                <a:srgbClr val="000E2A"/>
              </a:solidFill>
              <a:latin typeface="Century Gothic" panose="020b0502020202020204" pitchFamily="34" charset="0"/>
              <a:ea typeface="黑体" panose="02010609060101010101" charset="-122"/>
              <a:cs typeface="经典综艺体简" panose="0201060900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5971540" y="2748280"/>
            <a:ext cx="5274945" cy="5715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>
                <a:solidFill>
                  <a:srgbClr val="000E2A"/>
                </a:solidFill>
                <a:latin typeface="Century Gothic" panose="020b0502020202020204" pitchFamily="34" charset="0"/>
                <a:ea typeface="黑体" panose="02010609060101010101" charset="-122"/>
                <a:cs typeface="经典综艺体简" panose="02010609000101010101" pitchFamily="49" charset="-122"/>
              </a:rPr>
              <a:t>第一单元：用网页展示美食</a:t>
            </a:r>
            <a:endParaRPr lang="zh-CN" altLang="en-US" sz="2800">
              <a:solidFill>
                <a:srgbClr val="000E2A"/>
              </a:solidFill>
              <a:latin typeface="Century Gothic" panose="020b0502020202020204" pitchFamily="34" charset="0"/>
              <a:ea typeface="黑体" panose="02010609060101010101" charset="-122"/>
              <a:cs typeface="经典综艺体简" panose="02010609000101010101" pitchFamily="49" charset="-122"/>
            </a:endParaRPr>
          </a:p>
          <a:p>
            <a:pPr algn="ctr"/>
            <a:endParaRPr lang="zh-CN" altLang="en-US" sz="2000">
              <a:solidFill>
                <a:srgbClr val="000E2A"/>
              </a:solidFill>
              <a:latin typeface="Century Gothic" panose="020b0502020202020204" pitchFamily="34" charset="0"/>
              <a:ea typeface="黑体" panose="02010609060101010101" charset="-122"/>
              <a:cs typeface="经典综艺体简" panose="02010609000101010101" pitchFamily="49" charset="-122"/>
            </a:endParaRPr>
          </a:p>
          <a:p>
            <a:pPr algn="ctr"/>
            <a:r>
              <a:rPr lang="zh-CN" altLang="en-US" sz="2000">
                <a:solidFill>
                  <a:srgbClr val="000E2A"/>
                </a:solidFill>
                <a:latin typeface="Century Gothic" panose="020b0502020202020204" pitchFamily="34" charset="0"/>
                <a:ea typeface="黑体" panose="02010609060101010101" charset="-122"/>
                <a:cs typeface="经典综艺体简" panose="02010609000101010101" pitchFamily="49" charset="-122"/>
              </a:rPr>
              <a:t>第二节：记录我的美食</a:t>
            </a:r>
            <a:endParaRPr lang="zh-CN" altLang="en-US" sz="2000">
              <a:solidFill>
                <a:srgbClr val="000E2A"/>
              </a:solidFill>
              <a:latin typeface="Century Gothic" panose="020b0502020202020204" pitchFamily="34" charset="0"/>
              <a:ea typeface="黑体" panose="02010609060101010101" charset="-122"/>
              <a:cs typeface="经典综艺体简" panose="02010609000101010101" pitchFamily="49" charset="-122"/>
            </a:endParaRPr>
          </a:p>
        </p:txBody>
      </p:sp>
      <p:pic>
        <p:nvPicPr>
          <p:cNvPr id="9" name="https://photo-static-api.fotomore.com/creative/vcg/400/new/VCG41N1196161943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555"/>
            <a:ext cx="5695315" cy="4049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3424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文字材料结构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圆角矩形 2" title=""/>
          <p:cNvSpPr/>
          <p:nvPr/>
        </p:nvSpPr>
        <p:spPr>
          <a:xfrm>
            <a:off x="1229360" y="1354455"/>
            <a:ext cx="9396730" cy="19119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 title=""/>
          <p:cNvSpPr txBox="1"/>
          <p:nvPr/>
        </p:nvSpPr>
        <p:spPr>
          <a:xfrm>
            <a:off x="1298575" y="1470025"/>
            <a:ext cx="927989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/>
              <a:t>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Markdown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基本的语法包括</a:t>
            </a:r>
            <a:r>
              <a:rPr lang="zh-CN" alt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标题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列表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引用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图片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链接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表格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文字修饰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等。在下图所示的例子中，标题为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两级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，并给标题增加了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数字序号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3424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文字材料结构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20060" y="1757045"/>
            <a:ext cx="6151245" cy="426085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3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思考活动一</a:t>
            </a:r>
            <a:endParaRPr lang="zh-CN" altLang="en-US"/>
          </a:p>
        </p:txBody>
      </p:sp>
      <p:sp>
        <p:nvSpPr>
          <p:cNvPr id="6" name="矩形 5" title=""/>
          <p:cNvSpPr/>
          <p:nvPr>
            <p:custDataLst>
              <p:tags r:id="rId3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8" title=""/>
          <p:cNvSpPr/>
          <p:nvPr>
            <p:custDataLst>
              <p:tags r:id="rId4"/>
            </p:custDataLst>
          </p:nvPr>
        </p:nvSpPr>
        <p:spPr>
          <a:xfrm>
            <a:off x="469900" y="1609725"/>
            <a:ext cx="11264900" cy="272415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5"/>
            </p:custDataLst>
          </p:nvPr>
        </p:nvCxnSpPr>
        <p:spPr>
          <a:xfrm>
            <a:off x="1049655" y="415163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6"/>
            </p:custDataLst>
          </p:nvPr>
        </p:nvCxnSpPr>
        <p:spPr>
          <a:xfrm>
            <a:off x="1735455" y="415163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 title=""/>
          <p:cNvSpPr txBox="1"/>
          <p:nvPr>
            <p:custDataLst>
              <p:tags r:id="rId7"/>
            </p:custDataLst>
          </p:nvPr>
        </p:nvSpPr>
        <p:spPr>
          <a:xfrm>
            <a:off x="920115" y="1746250"/>
            <a:ext cx="9918700" cy="23069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如何在编辑器中查看源代码视图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有没有更快捷的方法调整标题级别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页面小标题可否使用无序列表展示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0060" y="4389120"/>
            <a:ext cx="4904740" cy="705485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视图</a:t>
            </a:r>
            <a:r>
              <a:rPr lang="en-US" altLang="zh-CN"/>
              <a:t>”→“</a:t>
            </a:r>
            <a:r>
              <a:rPr lang="zh-CN" altLang="en-US">
                <a:solidFill>
                  <a:srgbClr val="FF0000"/>
                </a:solidFill>
              </a:rPr>
              <a:t>源代码模式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6" name="矩形 5" title=""/>
          <p:cNvSpPr/>
          <p:nvPr>
            <p:custDataLst>
              <p:tags r:id="rId3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8" title=""/>
          <p:cNvSpPr/>
          <p:nvPr>
            <p:custDataLst>
              <p:tags r:id="rId4"/>
            </p:custDataLst>
          </p:nvPr>
        </p:nvSpPr>
        <p:spPr>
          <a:xfrm>
            <a:off x="469900" y="1609725"/>
            <a:ext cx="11264900" cy="132778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5"/>
            </p:custDataLst>
          </p:nvPr>
        </p:nvCxnSpPr>
        <p:spPr>
          <a:xfrm>
            <a:off x="937895" y="273304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6"/>
            </p:custDataLst>
          </p:nvPr>
        </p:nvCxnSpPr>
        <p:spPr>
          <a:xfrm>
            <a:off x="1623695" y="273304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 title=""/>
          <p:cNvSpPr txBox="1"/>
          <p:nvPr>
            <p:custDataLst>
              <p:tags r:id="rId7"/>
            </p:custDataLst>
          </p:nvPr>
        </p:nvSpPr>
        <p:spPr>
          <a:xfrm>
            <a:off x="920115" y="1746250"/>
            <a:ext cx="9918700" cy="1002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如何在编辑器中查看源代码视图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30" y="3181350"/>
            <a:ext cx="5865495" cy="340868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标题 2" title="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思考活动一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2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8" title=""/>
          <p:cNvSpPr/>
          <p:nvPr>
            <p:custDataLst>
              <p:tags r:id="rId3"/>
            </p:custDataLst>
          </p:nvPr>
        </p:nvSpPr>
        <p:spPr>
          <a:xfrm>
            <a:off x="469900" y="1609725"/>
            <a:ext cx="11264900" cy="132778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4"/>
            </p:custDataLst>
          </p:nvPr>
        </p:nvCxnSpPr>
        <p:spPr>
          <a:xfrm>
            <a:off x="937895" y="273304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5"/>
            </p:custDataLst>
          </p:nvPr>
        </p:nvCxnSpPr>
        <p:spPr>
          <a:xfrm>
            <a:off x="1623695" y="273304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 title=""/>
          <p:cNvSpPr txBox="1"/>
          <p:nvPr>
            <p:custDataLst>
              <p:tags r:id="rId6"/>
            </p:custDataLst>
          </p:nvPr>
        </p:nvSpPr>
        <p:spPr>
          <a:xfrm>
            <a:off x="920115" y="1746250"/>
            <a:ext cx="9918700" cy="1002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有没有更快捷的方法调整标题级别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标题 2" title="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思考活动一</a:t>
            </a:r>
            <a:endParaRPr lang="zh-CN" altLang="en-US"/>
          </a:p>
        </p:txBody>
      </p:sp>
      <p:sp>
        <p:nvSpPr>
          <p:cNvPr id="2" name="标题 1" title=""/>
          <p:cNvSpPr/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717040" y="3429000"/>
            <a:ext cx="8839200" cy="291465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9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2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8" title=""/>
          <p:cNvSpPr/>
          <p:nvPr>
            <p:custDataLst>
              <p:tags r:id="rId3"/>
            </p:custDataLst>
          </p:nvPr>
        </p:nvSpPr>
        <p:spPr>
          <a:xfrm>
            <a:off x="469900" y="1609725"/>
            <a:ext cx="11264900" cy="132778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4"/>
            </p:custDataLst>
          </p:nvPr>
        </p:nvCxnSpPr>
        <p:spPr>
          <a:xfrm>
            <a:off x="937895" y="273304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5"/>
            </p:custDataLst>
          </p:nvPr>
        </p:nvCxnSpPr>
        <p:spPr>
          <a:xfrm>
            <a:off x="1623695" y="273304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 title=""/>
          <p:cNvSpPr txBox="1"/>
          <p:nvPr>
            <p:custDataLst>
              <p:tags r:id="rId6"/>
            </p:custDataLst>
          </p:nvPr>
        </p:nvSpPr>
        <p:spPr>
          <a:xfrm>
            <a:off x="920115" y="1746250"/>
            <a:ext cx="9918700" cy="1002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有没有更快捷的方法调整标题级别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标题 2" title="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思考活动一</a:t>
            </a:r>
            <a:endParaRPr lang="zh-CN" altLang="en-US"/>
          </a:p>
        </p:txBody>
      </p:sp>
      <p:sp>
        <p:nvSpPr>
          <p:cNvPr id="2" name="标题 1" title=""/>
          <p:cNvSpPr/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2209165" y="3058795"/>
            <a:ext cx="7341235" cy="358711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9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2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8" title=""/>
          <p:cNvSpPr/>
          <p:nvPr>
            <p:custDataLst>
              <p:tags r:id="rId3"/>
            </p:custDataLst>
          </p:nvPr>
        </p:nvSpPr>
        <p:spPr>
          <a:xfrm>
            <a:off x="469900" y="1609725"/>
            <a:ext cx="11264900" cy="132778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4"/>
            </p:custDataLst>
          </p:nvPr>
        </p:nvCxnSpPr>
        <p:spPr>
          <a:xfrm>
            <a:off x="937895" y="273304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5"/>
            </p:custDataLst>
          </p:nvPr>
        </p:nvCxnSpPr>
        <p:spPr>
          <a:xfrm>
            <a:off x="1623695" y="273304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 title=""/>
          <p:cNvSpPr txBox="1"/>
          <p:nvPr>
            <p:custDataLst>
              <p:tags r:id="rId6"/>
            </p:custDataLst>
          </p:nvPr>
        </p:nvSpPr>
        <p:spPr>
          <a:xfrm>
            <a:off x="920115" y="1746250"/>
            <a:ext cx="9918700" cy="1002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有没有更快捷的方法调整标题级别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标题 2" title="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思考活动一</a:t>
            </a:r>
            <a:endParaRPr lang="zh-CN" altLang="en-US"/>
          </a:p>
        </p:txBody>
      </p:sp>
      <p:sp>
        <p:nvSpPr>
          <p:cNvPr id="2" name="标题 1" title=""/>
          <p:cNvSpPr/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2582228" y="3233420"/>
            <a:ext cx="7019925" cy="26670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9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2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8" title=""/>
          <p:cNvSpPr/>
          <p:nvPr>
            <p:custDataLst>
              <p:tags r:id="rId3"/>
            </p:custDataLst>
          </p:nvPr>
        </p:nvSpPr>
        <p:spPr>
          <a:xfrm>
            <a:off x="469900" y="1609725"/>
            <a:ext cx="11264900" cy="132778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4"/>
            </p:custDataLst>
          </p:nvPr>
        </p:nvCxnSpPr>
        <p:spPr>
          <a:xfrm>
            <a:off x="937895" y="273304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5"/>
            </p:custDataLst>
          </p:nvPr>
        </p:nvCxnSpPr>
        <p:spPr>
          <a:xfrm>
            <a:off x="1623695" y="273304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 title=""/>
          <p:cNvSpPr txBox="1"/>
          <p:nvPr>
            <p:custDataLst>
              <p:tags r:id="rId6"/>
            </p:custDataLst>
          </p:nvPr>
        </p:nvSpPr>
        <p:spPr>
          <a:xfrm>
            <a:off x="920115" y="1746250"/>
            <a:ext cx="9918700" cy="1002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有没有更快捷的方法调整标题级别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标题 2" title="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思考活动一</a:t>
            </a:r>
            <a:endParaRPr lang="zh-CN" altLang="en-US"/>
          </a:p>
        </p:txBody>
      </p:sp>
      <p:sp>
        <p:nvSpPr>
          <p:cNvPr id="2" name="标题 1" title=""/>
          <p:cNvSpPr/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2171700" y="3493453"/>
            <a:ext cx="7848600" cy="191452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9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683885" y="3042285"/>
            <a:ext cx="601091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4800"/>
              <a:t>探究标记作用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420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探究标记作用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2"/>
            </p:custDataLst>
          </p:nvPr>
        </p:nvSpPr>
        <p:spPr>
          <a:xfrm>
            <a:off x="469900" y="1609725"/>
            <a:ext cx="11264900" cy="272415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3"/>
            </p:custDataLst>
          </p:nvPr>
        </p:nvCxnSpPr>
        <p:spPr>
          <a:xfrm>
            <a:off x="1049655" y="415163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4"/>
            </p:custDataLst>
          </p:nvPr>
        </p:nvCxnSpPr>
        <p:spPr>
          <a:xfrm>
            <a:off x="1735455" y="415163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文" title=""/>
          <p:cNvSpPr txBox="1"/>
          <p:nvPr>
            <p:custDataLst>
              <p:tags r:id="rId5"/>
            </p:custDataLst>
          </p:nvPr>
        </p:nvSpPr>
        <p:spPr>
          <a:xfrm>
            <a:off x="920115" y="1746250"/>
            <a:ext cx="10372725" cy="23069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合理使用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Markdown 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标记，能让文档的层次更有条理。仔细观察下面两幅图，参考本教材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附录一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，探究这两幅图中使用了哪些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Markdown 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标记。</a:t>
            </a:r>
            <a:endParaRPr lang="zh-CN" altLang="en-US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2"/>
            </p:custDataLst>
          </p:nvPr>
        </p:nvGrpSpPr>
        <p:grpSpPr>
          <a:xfrm>
            <a:off x="6406619" y="2121134"/>
            <a:ext cx="2868612" cy="645160"/>
            <a:chOff x="6445141" y="686484"/>
            <a:chExt cx="2868612" cy="645160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7302073" y="778231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/>
                </a:rPr>
                <a:t>文字材料结构</a:t>
              </a:r>
              <a:endParaRPr lang="zh-CN" altLang="en-US" sz="2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6445141" y="686484"/>
              <a:ext cx="6019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微软雅黑"/>
                </a:rPr>
                <a:t>01</a:t>
              </a:r>
              <a:endPara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  <a:ea typeface="微软雅黑"/>
              </a:endParaRPr>
            </a:p>
          </p:txBody>
        </p:sp>
      </p:grpSp>
      <p:grpSp>
        <p:nvGrpSpPr>
          <p:cNvPr id="5" name="组合 4" title=""/>
          <p:cNvGrpSpPr/>
          <p:nvPr>
            <p:custDataLst>
              <p:tags r:id="rId5"/>
            </p:custDataLst>
          </p:nvPr>
        </p:nvGrpSpPr>
        <p:grpSpPr>
          <a:xfrm>
            <a:off x="6406614" y="2877470"/>
            <a:ext cx="4775834" cy="645160"/>
            <a:chOff x="6445141" y="2390874"/>
            <a:chExt cx="4775836" cy="645160"/>
          </a:xfrm>
        </p:grpSpPr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7304296" y="2484219"/>
              <a:ext cx="391668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/>
                </a:rPr>
                <a:t>探究标记作用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6445141" y="2390874"/>
              <a:ext cx="657225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微软雅黑"/>
                </a:rPr>
                <a:t>02</a:t>
              </a:r>
              <a:endPara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  <a:ea typeface="微软雅黑"/>
              </a:endParaRPr>
            </a:p>
          </p:txBody>
        </p:sp>
      </p:grpSp>
      <p:grpSp>
        <p:nvGrpSpPr>
          <p:cNvPr id="8" name="组合 7" title=""/>
          <p:cNvGrpSpPr/>
          <p:nvPr>
            <p:custDataLst>
              <p:tags r:id="rId8"/>
            </p:custDataLst>
          </p:nvPr>
        </p:nvGrpSpPr>
        <p:grpSpPr>
          <a:xfrm>
            <a:off x="6407249" y="3728370"/>
            <a:ext cx="4785359" cy="645160"/>
            <a:chOff x="6445141" y="2390874"/>
            <a:chExt cx="4785361" cy="645160"/>
          </a:xfrm>
        </p:grpSpPr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7313821" y="2484219"/>
              <a:ext cx="391668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/>
                </a:rPr>
                <a:t>作品成稿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6445141" y="2390874"/>
              <a:ext cx="67056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微软雅黑"/>
                </a:rPr>
                <a:t>03</a:t>
              </a:r>
              <a:endPara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  <a:ea typeface="微软雅黑"/>
              </a:endParaRPr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420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探究标记作用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0380" y="2588260"/>
            <a:ext cx="3104515" cy="1363345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、图片</a:t>
            </a:r>
            <a:br>
              <a:rPr lang="zh-CN" altLang="en-US">
                <a:solidFill>
                  <a:srgbClr val="FF0000"/>
                </a:solidFill>
              </a:rPr>
            </a:b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、三级标题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" name="图片 7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03530" y="1315085"/>
            <a:ext cx="6289675" cy="49657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4"/>
    </p:custData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420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探究标记作用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82685" y="2588260"/>
            <a:ext cx="1365250" cy="1363345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表格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81940" y="1999615"/>
            <a:ext cx="7837170" cy="323342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4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542915" y="3075940"/>
            <a:ext cx="617156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4000"/>
              <a:t>作品成稿</a:t>
            </a:r>
            <a:endParaRPr lang="zh-CN" altLang="en-US" sz="40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798300" y="125603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3"/>
    </p:custData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 title=""/>
          <p:cNvSpPr/>
          <p:nvPr>
            <p:custDataLst>
              <p:tags r:id="rId2"/>
            </p:custDataLst>
          </p:nvPr>
        </p:nvSpPr>
        <p:spPr>
          <a:xfrm>
            <a:off x="469900" y="1609725"/>
            <a:ext cx="11264900" cy="272415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3"/>
            </p:custDataLst>
          </p:nvPr>
        </p:nvCxnSpPr>
        <p:spPr>
          <a:xfrm>
            <a:off x="1049655" y="4151630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4"/>
            </p:custDataLst>
          </p:nvPr>
        </p:nvCxnSpPr>
        <p:spPr>
          <a:xfrm>
            <a:off x="1735455" y="4151630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文" title=""/>
          <p:cNvSpPr txBox="1"/>
          <p:nvPr>
            <p:custDataLst>
              <p:tags r:id="rId5"/>
            </p:custDataLst>
          </p:nvPr>
        </p:nvSpPr>
        <p:spPr>
          <a:xfrm>
            <a:off x="823595" y="1818005"/>
            <a:ext cx="10544810" cy="23069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在编辑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Markdown 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文档时，可以选择不同主题来呈现不同的显示效果。不同风格的主题由不同的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CSS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文件决定，这些</a:t>
            </a:r>
            <a:r>
              <a:rPr lang="en-US" altLang="zh-CN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CSS </a:t>
            </a:r>
            <a:r>
              <a:rPr lang="zh-CN" altLang="en-US" sz="3200" spc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文件可通过网络下载。</a:t>
            </a:r>
            <a:endParaRPr lang="zh-CN" altLang="en-US" sz="3200" spc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1346200" y="159385"/>
            <a:ext cx="420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作品成稿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420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作品成稿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9140" y="1701165"/>
            <a:ext cx="4911725" cy="387858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" name="图片 1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520" y="1701165"/>
            <a:ext cx="5565140" cy="387921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4"/>
    </p:custData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420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作品成稿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9915" y="1495425"/>
            <a:ext cx="5132070" cy="471614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95" y="2199005"/>
            <a:ext cx="5717540" cy="330898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4"/>
    </p:custData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https://photo-static-api.fotomore.com/creative/vcg/400/new/VCG41N1196161943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0" y="1158875"/>
            <a:ext cx="5669915" cy="4508500"/>
          </a:xfrm>
          <a:prstGeom prst="rect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7252970" y="2082165"/>
            <a:ext cx="4876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经典综艺体简" panose="02010609000101010101" pitchFamily="49" charset="-122"/>
              </a:rPr>
              <a:t>第</a:t>
            </a:r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经典综艺体简" panose="02010609000101010101" pitchFamily="49" charset="-122"/>
              </a:rPr>
              <a:t>2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经典综艺体简" panose="02010609000101010101" pitchFamily="49" charset="-122"/>
              </a:rPr>
              <a:t>节</a:t>
            </a:r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经典综艺体简" panose="02010609000101010101" pitchFamily="49" charset="-122"/>
              </a:rPr>
              <a:t> 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经典综艺体简" panose="02010609000101010101" pitchFamily="49" charset="-122"/>
              </a:rPr>
              <a:t>记录我的美食</a:t>
            </a: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经典综艺体简" panose="02010609000101010101" pitchFamily="49" charset="-122"/>
            </a:endParaRPr>
          </a:p>
        </p:txBody>
      </p:sp>
      <p:sp>
        <p:nvSpPr>
          <p:cNvPr id="12" name="任意多边形 11" title=""/>
          <p:cNvSpPr/>
          <p:nvPr/>
        </p:nvSpPr>
        <p:spPr>
          <a:xfrm>
            <a:off x="1711960" y="1158875"/>
            <a:ext cx="7996555" cy="4508500"/>
          </a:xfrm>
          <a:custGeom>
            <a:gdLst>
              <a:gd name="connsiteX0" fmla="*/ 6762786 w 6826313"/>
              <a:gd name="connsiteY0" fmla="*/ 1876457 h 4508626"/>
              <a:gd name="connsiteX1" fmla="*/ 6826313 w 6826313"/>
              <a:gd name="connsiteY1" fmla="*/ 1876457 h 4508626"/>
              <a:gd name="connsiteX2" fmla="*/ 6826313 w 6826313"/>
              <a:gd name="connsiteY2" fmla="*/ 2139756 h 4508626"/>
              <a:gd name="connsiteX3" fmla="*/ 6762786 w 6826313"/>
              <a:gd name="connsiteY3" fmla="*/ 2139756 h 4508626"/>
              <a:gd name="connsiteX4" fmla="*/ 0 w 6826313"/>
              <a:gd name="connsiteY4" fmla="*/ 0 h 4508626"/>
              <a:gd name="connsiteX5" fmla="*/ 6826313 w 6826313"/>
              <a:gd name="connsiteY5" fmla="*/ 0 h 4508626"/>
              <a:gd name="connsiteX6" fmla="*/ 6826313 w 6826313"/>
              <a:gd name="connsiteY6" fmla="*/ 959382 h 4508626"/>
              <a:gd name="connsiteX7" fmla="*/ 6762786 w 6826313"/>
              <a:gd name="connsiteY7" fmla="*/ 959382 h 4508626"/>
              <a:gd name="connsiteX8" fmla="*/ 6762786 w 6826313"/>
              <a:gd name="connsiteY8" fmla="*/ 63527 h 4508626"/>
              <a:gd name="connsiteX9" fmla="*/ 63527 w 6826313"/>
              <a:gd name="connsiteY9" fmla="*/ 63527 h 4508626"/>
              <a:gd name="connsiteX10" fmla="*/ 63527 w 6826313"/>
              <a:gd name="connsiteY10" fmla="*/ 4445099 h 4508626"/>
              <a:gd name="connsiteX11" fmla="*/ 6762786 w 6826313"/>
              <a:gd name="connsiteY11" fmla="*/ 4445099 h 4508626"/>
              <a:gd name="connsiteX12" fmla="*/ 6762786 w 6826313"/>
              <a:gd name="connsiteY12" fmla="*/ 3756057 h 4508626"/>
              <a:gd name="connsiteX13" fmla="*/ 6826313 w 6826313"/>
              <a:gd name="connsiteY13" fmla="*/ 3756057 h 4508626"/>
              <a:gd name="connsiteX14" fmla="*/ 6826313 w 6826313"/>
              <a:gd name="connsiteY14" fmla="*/ 4508626 h 4508626"/>
              <a:gd name="connsiteX15" fmla="*/ 0 w 6826313"/>
              <a:gd name="connsiteY15" fmla="*/ 4508626 h 4508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6313" h="4508626">
                <a:moveTo>
                  <a:pt x="6762786" y="1876457"/>
                </a:moveTo>
                <a:lnTo>
                  <a:pt x="6826313" y="1876457"/>
                </a:lnTo>
                <a:lnTo>
                  <a:pt x="6826313" y="2139756"/>
                </a:lnTo>
                <a:lnTo>
                  <a:pt x="6762786" y="2139756"/>
                </a:lnTo>
                <a:close/>
                <a:moveTo>
                  <a:pt x="0" y="0"/>
                </a:moveTo>
                <a:lnTo>
                  <a:pt x="6826313" y="0"/>
                </a:lnTo>
                <a:lnTo>
                  <a:pt x="6826313" y="959382"/>
                </a:lnTo>
                <a:lnTo>
                  <a:pt x="6762786" y="959382"/>
                </a:lnTo>
                <a:lnTo>
                  <a:pt x="6762786" y="63527"/>
                </a:lnTo>
                <a:lnTo>
                  <a:pt x="63527" y="63527"/>
                </a:lnTo>
                <a:lnTo>
                  <a:pt x="63527" y="4445099"/>
                </a:lnTo>
                <a:lnTo>
                  <a:pt x="6762786" y="4445099"/>
                </a:lnTo>
                <a:lnTo>
                  <a:pt x="6762786" y="3756057"/>
                </a:lnTo>
                <a:lnTo>
                  <a:pt x="6826313" y="3756057"/>
                </a:lnTo>
                <a:lnTo>
                  <a:pt x="6826313" y="4508626"/>
                </a:lnTo>
                <a:lnTo>
                  <a:pt x="0" y="45086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096AF">
              <a:shade val="50000"/>
            </a:srgbClr>
          </a:lnRef>
          <a:fillRef idx="1">
            <a:srgbClr val="1096AF"/>
          </a:fillRef>
          <a:effectRef idx="0">
            <a:srgbClr val="1096AF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3" name="矩形 12" title=""/>
          <p:cNvSpPr/>
          <p:nvPr/>
        </p:nvSpPr>
        <p:spPr>
          <a:xfrm>
            <a:off x="2882265" y="1161415"/>
            <a:ext cx="3177540" cy="999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1096AF">
              <a:shade val="50000"/>
            </a:srgbClr>
          </a:lnRef>
          <a:fillRef idx="1">
            <a:srgbClr val="1096AF"/>
          </a:fillRef>
          <a:effectRef idx="0">
            <a:srgbClr val="1096AF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 title=""/>
          <p:cNvSpPr txBox="1"/>
          <p:nvPr/>
        </p:nvSpPr>
        <p:spPr>
          <a:xfrm>
            <a:off x="2882249" y="1308365"/>
            <a:ext cx="3149024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>
                <a:solidFill>
                  <a:sysClr val="window" lastClr="FFFFFF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 </a:t>
            </a:r>
            <a:r>
              <a:rPr lang="zh-CN" altLang="en-US" sz="2000">
                <a:solidFill>
                  <a:sysClr val="window" lastClr="FFFFFF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信息科技川教版</a:t>
            </a:r>
            <a:r>
              <a:rPr lang="en-US" altLang="zh-CN" sz="200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00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七</a:t>
            </a:r>
            <a:r>
              <a:rPr lang="en-US" altLang="zh-CN" sz="2000" err="1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年级</a:t>
            </a:r>
            <a:r>
              <a:rPr lang="zh-CN" altLang="en-US" sz="2000" err="1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</a:t>
            </a:r>
            <a:r>
              <a:rPr lang="en-US" altLang="zh-CN" sz="200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册</a:t>
            </a:r>
            <a:endParaRPr lang="en-US" altLang="zh-CN" sz="200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2"/>
            </p:custDataLst>
          </p:nvPr>
        </p:nvGrpSpPr>
        <p:grpSpPr>
          <a:xfrm>
            <a:off x="5586834" y="2499832"/>
            <a:ext cx="5528419" cy="645160"/>
            <a:chOff x="6445141" y="686484"/>
            <a:chExt cx="5528419" cy="645160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7391400" y="778817"/>
              <a:ext cx="4582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/>
                </a:rPr>
                <a:t>掌握Markdown文件的编辑方法</a:t>
              </a:r>
              <a:endParaRPr lang="zh-CN" altLang="en-US" sz="2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6445141" y="686484"/>
              <a:ext cx="60198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微软雅黑"/>
                </a:rPr>
                <a:t>01</a:t>
              </a:r>
              <a:endPara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  <a:ea typeface="微软雅黑"/>
              </a:endParaRPr>
            </a:p>
          </p:txBody>
        </p:sp>
      </p:grpSp>
      <p:grpSp>
        <p:nvGrpSpPr>
          <p:cNvPr id="5" name="组合 4" title=""/>
          <p:cNvGrpSpPr/>
          <p:nvPr>
            <p:custDataLst>
              <p:tags r:id="rId5"/>
            </p:custDataLst>
          </p:nvPr>
        </p:nvGrpSpPr>
        <p:grpSpPr>
          <a:xfrm>
            <a:off x="5509359" y="3914028"/>
            <a:ext cx="6525895" cy="645160"/>
            <a:chOff x="6445141" y="2390874"/>
            <a:chExt cx="6525898" cy="645160"/>
          </a:xfrm>
        </p:grpSpPr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7382401" y="2484219"/>
              <a:ext cx="558863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/>
                </a:rPr>
                <a:t> </a:t>
              </a: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/>
                </a:rPr>
                <a:t>能使用</a:t>
              </a: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/>
                  <a:sym typeface="+mn-ea"/>
                </a:rPr>
                <a:t>Markdown标记语言创作作品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6445141" y="2390874"/>
              <a:ext cx="6572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微软雅黑"/>
                </a:rPr>
                <a:t>02</a:t>
              </a:r>
              <a:endPara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  <a:ea typeface="微软雅黑"/>
              </a:endParaRP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815330" y="3042285"/>
            <a:ext cx="514096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5400"/>
              <a:t>文字材料结构</a:t>
            </a:r>
            <a:endParaRPr lang="zh-CN" altLang="en-US" sz="5400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3424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文字材料结构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对话气泡: 圆角矩形 37" title=""/>
          <p:cNvSpPr/>
          <p:nvPr/>
        </p:nvSpPr>
        <p:spPr>
          <a:xfrm>
            <a:off x="1442085" y="2333625"/>
            <a:ext cx="6678930" cy="2438400"/>
          </a:xfrm>
          <a:prstGeom prst="wedgeRoundRectCallout">
            <a:avLst>
              <a:gd name="adj1" fmla="val 53935"/>
              <a:gd name="adj2" fmla="val 231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Markdown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标记语言生成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HTML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页面，首先需要在编辑器中按需求对内容进行编排。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439785" y="2414905"/>
            <a:ext cx="1913255" cy="3314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实践活动一</a:t>
            </a:r>
            <a:endParaRPr lang="zh-CN" altLang="en-US"/>
          </a:p>
        </p:txBody>
      </p:sp>
      <p:sp>
        <p:nvSpPr>
          <p:cNvPr id="6" name="矩形 5" title=""/>
          <p:cNvSpPr/>
          <p:nvPr>
            <p:custDataLst>
              <p:tags r:id="rId3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8" title=""/>
          <p:cNvSpPr/>
          <p:nvPr>
            <p:custDataLst>
              <p:tags r:id="rId4"/>
            </p:custDataLst>
          </p:nvPr>
        </p:nvSpPr>
        <p:spPr>
          <a:xfrm>
            <a:off x="469900" y="1609725"/>
            <a:ext cx="11264900" cy="174879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21" name="直接连接符 20" title=""/>
          <p:cNvCxnSpPr/>
          <p:nvPr>
            <p:custDataLst>
              <p:tags r:id="rId5"/>
            </p:custDataLst>
          </p:nvPr>
        </p:nvCxnSpPr>
        <p:spPr>
          <a:xfrm>
            <a:off x="1049655" y="3110865"/>
            <a:ext cx="4504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title=""/>
          <p:cNvCxnSpPr/>
          <p:nvPr>
            <p:custDataLst>
              <p:tags r:id="rId6"/>
            </p:custDataLst>
          </p:nvPr>
        </p:nvCxnSpPr>
        <p:spPr>
          <a:xfrm>
            <a:off x="1735455" y="3110865"/>
            <a:ext cx="893826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 title=""/>
          <p:cNvSpPr txBox="1"/>
          <p:nvPr>
            <p:custDataLst>
              <p:tags r:id="rId7"/>
            </p:custDataLst>
          </p:nvPr>
        </p:nvSpPr>
        <p:spPr>
          <a:xfrm>
            <a:off x="677545" y="1877695"/>
            <a:ext cx="10657205" cy="1025525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indent="0" algn="l" fontAlgn="auto">
              <a:lnSpc>
                <a:spcPct val="140000"/>
              </a:lnSpc>
            </a:pP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 </a:t>
            </a:r>
            <a:r>
              <a:rPr lang="zh-CN" altLang="en-US" sz="2600" kern="0" spc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请确定自己要介绍的美食，想想要展示这道美食的哪些方面，填写气泡图。</a:t>
            </a:r>
            <a:endParaRPr lang="zh-CN" altLang="en-US" sz="2600" kern="0" spc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实践活动一</a:t>
            </a:r>
            <a:endParaRPr lang="zh-CN" altLang="en-US"/>
          </a:p>
        </p:txBody>
      </p:sp>
      <p:sp>
        <p:nvSpPr>
          <p:cNvPr id="6" name="矩形 5" title=""/>
          <p:cNvSpPr/>
          <p:nvPr>
            <p:custDataLst>
              <p:tags r:id="rId3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椭圆 1" title=""/>
          <p:cNvSpPr/>
          <p:nvPr/>
        </p:nvSpPr>
        <p:spPr>
          <a:xfrm>
            <a:off x="4345940" y="3221990"/>
            <a:ext cx="3662045" cy="201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b="1">
                <a:solidFill>
                  <a:schemeClr val="tx1"/>
                </a:solidFill>
              </a:rPr>
              <a:t>菜名：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5" name="椭圆 4" title=""/>
          <p:cNvSpPr/>
          <p:nvPr/>
        </p:nvSpPr>
        <p:spPr>
          <a:xfrm>
            <a:off x="1472565" y="3561080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</a:rPr>
              <a:t>主材：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7" name="椭圆 6" title=""/>
          <p:cNvSpPr/>
          <p:nvPr/>
        </p:nvSpPr>
        <p:spPr>
          <a:xfrm>
            <a:off x="3394710" y="1509395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</a:rPr>
              <a:t>味型：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8" name="椭圆 7" title=""/>
          <p:cNvSpPr/>
          <p:nvPr/>
        </p:nvSpPr>
        <p:spPr>
          <a:xfrm>
            <a:off x="6935470" y="1509395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</a:rPr>
              <a:t>适宜人群：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0" name="椭圆 9" title=""/>
          <p:cNvSpPr/>
          <p:nvPr/>
        </p:nvSpPr>
        <p:spPr>
          <a:xfrm>
            <a:off x="8676005" y="3561080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1" name="椭圆 10" title=""/>
          <p:cNvSpPr/>
          <p:nvPr/>
        </p:nvSpPr>
        <p:spPr>
          <a:xfrm>
            <a:off x="6935470" y="5437505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2" name="椭圆 11" title=""/>
          <p:cNvSpPr/>
          <p:nvPr/>
        </p:nvSpPr>
        <p:spPr>
          <a:xfrm>
            <a:off x="3394710" y="5437505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 b="1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实践活动一</a:t>
            </a:r>
            <a:endParaRPr lang="zh-CN" altLang="en-US"/>
          </a:p>
        </p:txBody>
      </p:sp>
      <p:sp>
        <p:nvSpPr>
          <p:cNvPr id="6" name="矩形 5" title=""/>
          <p:cNvSpPr/>
          <p:nvPr>
            <p:custDataLst>
              <p:tags r:id="rId3"/>
            </p:custDataLst>
          </p:nvPr>
        </p:nvSpPr>
        <p:spPr>
          <a:xfrm>
            <a:off x="469920" y="482261"/>
            <a:ext cx="115146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椭圆 1" title=""/>
          <p:cNvSpPr/>
          <p:nvPr/>
        </p:nvSpPr>
        <p:spPr>
          <a:xfrm>
            <a:off x="4345940" y="3221990"/>
            <a:ext cx="3662045" cy="201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菜名：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回锅肉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5" name="椭圆 4" title=""/>
          <p:cNvSpPr/>
          <p:nvPr/>
        </p:nvSpPr>
        <p:spPr>
          <a:xfrm>
            <a:off x="1472565" y="3561080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主材：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二刀肉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椭圆 6" title=""/>
          <p:cNvSpPr/>
          <p:nvPr/>
        </p:nvSpPr>
        <p:spPr>
          <a:xfrm>
            <a:off x="3394710" y="1509395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味型：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家常型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8" name="椭圆 7" title=""/>
          <p:cNvSpPr/>
          <p:nvPr/>
        </p:nvSpPr>
        <p:spPr>
          <a:xfrm>
            <a:off x="6935470" y="1509395"/>
            <a:ext cx="2700020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适宜人群：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所有年龄段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椭圆 9" title=""/>
          <p:cNvSpPr/>
          <p:nvPr/>
        </p:nvSpPr>
        <p:spPr>
          <a:xfrm>
            <a:off x="8676005" y="3561080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特点：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咸香微辣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椭圆 10" title=""/>
          <p:cNvSpPr/>
          <p:nvPr/>
        </p:nvSpPr>
        <p:spPr>
          <a:xfrm>
            <a:off x="6935470" y="5437505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</a:rPr>
              <a:t>营养：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优质蛋白和脂肪酸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椭圆 11" title=""/>
          <p:cNvSpPr/>
          <p:nvPr/>
        </p:nvSpPr>
        <p:spPr>
          <a:xfrm>
            <a:off x="3394710" y="5437505"/>
            <a:ext cx="2205355" cy="12122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</a:rPr>
              <a:t>荣誉：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天府名菜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1346200" y="159385"/>
            <a:ext cx="3424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文字材料结构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圆角矩形 2" title=""/>
          <p:cNvSpPr/>
          <p:nvPr/>
        </p:nvSpPr>
        <p:spPr>
          <a:xfrm>
            <a:off x="1229360" y="1354455"/>
            <a:ext cx="9396730" cy="1355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 title=""/>
          <p:cNvSpPr txBox="1"/>
          <p:nvPr/>
        </p:nvSpPr>
        <p:spPr>
          <a:xfrm>
            <a:off x="1346200" y="1470025"/>
            <a:ext cx="911923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/>
              <a:t> 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欢欢将自己收集的素材，添加到编辑器中，效果如下图所示。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55980" y="2840990"/>
            <a:ext cx="5058410" cy="380238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图片 4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79490" y="2840990"/>
            <a:ext cx="5281930" cy="380238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custDataLst>
      <p:tags r:id="rId4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33374"/>
</p:tagLst>
</file>

<file path=ppt/tags/tag10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105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106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107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33374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33374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74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zRjMDE2ZGZiNmVjOTliYTVkOTJjYTNlMmIwMTExZTEifQ=="/>
  <p:tag name="RESOURCE_RECORD_KEY" val="{&quot;10&quot;:[50027478],&quot;65&quot;:[20233374],&quot;71&quot;:[76235679512]}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19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1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2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3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4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5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6.xml><?xml version="1.0" encoding="utf-8"?>
<p:tagLst xmlns:p="http://schemas.openxmlformats.org/presentationml/2006/main">
  <p:tag name="KSO_WM_DIAGRAM_VIRTUALLY_FRAME" val="{&quot;height&quot;:199.2540157480315,&quot;left&quot;:504.4577952755905,&quot;top&quot;:167.0184251968504,&quot;width&quot;:373.8499212598425}"/>
</p:tagLst>
</file>

<file path=ppt/tags/tag27.xml><?xml version="1.0" encoding="utf-8"?>
<p:tagLst xmlns:p="http://schemas.openxmlformats.org/presentationml/2006/main">
  <p:tag name="KSO_WM_DIAGRAM_VIRTUALLY_FRAME" val="{&quot;height&quot;:204.85118110236218,&quot;left&quot;:433.80779527559054,&quot;top&quot;:167.68716535433072,&quot;width&quot;:520.8667442687795}"/>
</p:tagLst>
</file>

<file path=ppt/tags/tag28.xml><?xml version="1.0" encoding="utf-8"?>
<p:tagLst xmlns:p="http://schemas.openxmlformats.org/presentationml/2006/main">
  <p:tag name="KSO_WM_DIAGRAM_VIRTUALLY_FRAME" val="{&quot;height&quot;:204.85118110236218,&quot;left&quot;:433.80779527559054,&quot;top&quot;:167.68716535433072,&quot;width&quot;:520.8667442687795}"/>
</p:tagLst>
</file>

<file path=ppt/tags/tag29.xml><?xml version="1.0" encoding="utf-8"?>
<p:tagLst xmlns:p="http://schemas.openxmlformats.org/presentationml/2006/main">
  <p:tag name="KSO_WM_DIAGRAM_VIRTUALLY_FRAME" val="{&quot;height&quot;:204.85118110236218,&quot;left&quot;:433.80779527559054,&quot;top&quot;:167.68716535433072,&quot;width&quot;:520.8667442687795}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p="http://schemas.openxmlformats.org/presentationml/2006/main">
  <p:tag name="KSO_WM_DIAGRAM_VIRTUALLY_FRAME" val="{&quot;height&quot;:204.85118110236218,&quot;left&quot;:433.80779527559054,&quot;top&quot;:167.68716535433072,&quot;width&quot;:520.8667442687795}"/>
</p:tagLst>
</file>

<file path=ppt/tags/tag31.xml><?xml version="1.0" encoding="utf-8"?>
<p:tagLst xmlns:p="http://schemas.openxmlformats.org/presentationml/2006/main">
  <p:tag name="KSO_WM_DIAGRAM_VIRTUALLY_FRAME" val="{&quot;height&quot;:204.85118110236218,&quot;left&quot;:433.80779527559054,&quot;top&quot;:167.68716535433072,&quot;width&quot;:520.8667442687795}"/>
</p:tagLst>
</file>

<file path=ppt/tags/tag32.xml><?xml version="1.0" encoding="utf-8"?>
<p:tagLst xmlns:p="http://schemas.openxmlformats.org/presentationml/2006/main">
  <p:tag name="KSO_WM_DIAGRAM_VIRTUALLY_FRAME" val="{&quot;height&quot;:204.85118110236218,&quot;left&quot;:433.80779527559054,&quot;top&quot;:167.68716535433072,&quot;width&quot;:520.8667442687795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35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36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37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38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39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41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42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43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4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45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46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51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52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53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5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55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56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57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58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59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0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61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62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63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64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65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66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67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68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69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71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72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75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77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78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79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81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83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8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85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86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1"/>
  <p:tag name="KSO_WM_UNIT_INDEX" val="1"/>
  <p:tag name="KSO_WM_UNIT_LAYERLEVEL" val="1"/>
  <p:tag name="KSO_WM_UNIT_TYPE" val="i"/>
</p:tagLst>
</file>

<file path=ppt/tags/tag87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88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89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91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ags/tag92.xml><?xml version="1.0" encoding="utf-8"?>
<p:tagLst xmlns:p="http://schemas.openxmlformats.org/presentationml/2006/main">
  <p:tag name="KSO_WM_BEAUTIFY_FLAG" val="#wm#"/>
  <p:tag name="KSO_WM_SLIDE_ID" val="custom20233374_1"/>
  <p:tag name="KSO_WM_SLIDE_INDEX" val="1"/>
  <p:tag name="KSO_WM_SLIDE_ITEM_CNT" val="0"/>
  <p:tag name="KSO_WM_SLIDE_LAYOUT" val="a_f"/>
  <p:tag name="KSO_WM_SLIDE_LAYOUT_CNT" val="1_1"/>
  <p:tag name="KSO_WM_SLIDE_POSITION" val="37*28"/>
  <p:tag name="KSO_WM_SLIDE_SIZE" val="886*445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3374"/>
  <p:tag name="KSO_WM_TEMPLATE_MASTER_TYPE" val="0"/>
  <p:tag name="KSO_WM_TEMPLATE_SUBCATEGORY" val="0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2"/>
  <p:tag name="KSO_WM_UNIT_INDEX" val="2"/>
  <p:tag name="KSO_WM_UNIT_LAYERLEVEL" val="1"/>
  <p:tag name="KSO_WM_UNIT_TYPE" val="i"/>
</p:tagLst>
</file>

<file path=ppt/tags/tag95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3"/>
  <p:tag name="KSO_WM_UNIT_INDEX" val="3"/>
  <p:tag name="KSO_WM_UNIT_LAYERLEVEL" val="1"/>
  <p:tag name="KSO_WM_UNIT_TYPE" val="i"/>
</p:tagLst>
</file>

<file path=ppt/tags/tag96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i*4"/>
  <p:tag name="KSO_WM_UNIT_INDEX" val="4"/>
  <p:tag name="KSO_WM_UNIT_LAYERLEVEL" val="1"/>
  <p:tag name="KSO_WM_UNIT_TYPE" val="i"/>
</p:tagLst>
</file>

<file path=ppt/tags/tag97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MAX_ITEMCNT" val="1"/>
  <p:tag name="KSO_WM_DIAGRAM_MIN_ITEMCNT" val="1"/>
  <p:tag name="KSO_WM_DIAGRAM_VERSION" val="3"/>
  <p:tag name="KSO_WM_DIAGRAM_VIRTUALLY_FRAME" val="{&quot;height&quot;:243.58094787597662,&quot;left&quot;:580.4,&quot;top&quot;:159.89999850295658,&quot;width&quot;:331.4}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f*1"/>
  <p:tag name="KSO_WM_UNIT_INDEX" val="1"/>
  <p:tag name="KSO_WM_UNIT_LAYERLEVEL" val="1"/>
  <p:tag name="KSO_WM_UNIT_LINE_FORE_SCHEMECOLOR_INDEX" val="-2"/>
  <p:tag name="KSO_WM_UNIT_NOCLEAR" val="0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&#10;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f"/>
  <p:tag name="KSO_WM_UNIT_VALUE" val="60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3374"/>
  <p:tag name="KSO_WM_UNIT_COMPATIBLE" val="0"/>
  <p:tag name="KSO_WM_UNIT_DIAGRAM_ISNUMVISUAL" val="0"/>
  <p:tag name="KSO_WM_UNIT_DIAGRAM_ISREFERUNIT" val="0"/>
  <p:tag name="KSO_WM_UNIT_HIGHLIGHT" val="0"/>
  <p:tag name="KSO_WM_UNIT_ID" val="custom202333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33930"/>
      </a:dk2>
      <a:lt2>
        <a:srgbClr val="F6FCFA"/>
      </a:lt2>
      <a:accent1>
        <a:srgbClr val="318F79"/>
      </a:accent1>
      <a:accent2>
        <a:srgbClr val="60BA91"/>
      </a:accent2>
      <a:accent3>
        <a:srgbClr val="78B47F"/>
      </a:accent3>
      <a:accent4>
        <a:srgbClr val="83A45A"/>
      </a:accent4>
      <a:accent5>
        <a:srgbClr val="A8A95A"/>
      </a:accent5>
      <a:accent6>
        <a:srgbClr val="C0A34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133930"/>
      </a:dk2>
      <a:lt2>
        <a:srgbClr val="F6FCFA"/>
      </a:lt2>
      <a:accent1>
        <a:srgbClr val="318F79"/>
      </a:accent1>
      <a:accent2>
        <a:srgbClr val="60BA91"/>
      </a:accent2>
      <a:accent3>
        <a:srgbClr val="78B47F"/>
      </a:accent3>
      <a:accent4>
        <a:srgbClr val="83A45A"/>
      </a:accent4>
      <a:accent5>
        <a:srgbClr val="A8A95A"/>
      </a:accent5>
      <a:accent6>
        <a:srgbClr val="C0A34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75</Paragraphs>
  <Slides>26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微软雅黑</vt:lpstr>
      <vt:lpstr>Wingdings</vt:lpstr>
      <vt:lpstr>Calibri</vt:lpstr>
      <vt:lpstr>宋体</vt:lpstr>
      <vt:lpstr>Century Gothic</vt:lpstr>
      <vt:lpstr>经典综艺体简</vt:lpstr>
      <vt:lpstr>黑体</vt:lpstr>
      <vt:lpstr>等线 Light</vt:lpstr>
      <vt:lpstr>等线</vt:lpstr>
      <vt:lpstr>Impact</vt:lpstr>
      <vt:lpstr>楷体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实践活动一</vt:lpstr>
      <vt:lpstr>实践活动一</vt:lpstr>
      <vt:lpstr>实践活动一</vt:lpstr>
      <vt:lpstr>PowerPoint Presentation</vt:lpstr>
      <vt:lpstr>PowerPoint Presentation</vt:lpstr>
      <vt:lpstr>PowerPoint Presentation</vt:lpstr>
      <vt:lpstr>思考活动一</vt:lpstr>
      <vt:lpstr>“视图”→“源代码模式”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1、图片2、三级标题</vt:lpstr>
      <vt:lpstr>表格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2025-02-17T11:04:25.815</cp:lastPrinted>
  <dcterms:created xsi:type="dcterms:W3CDTF">2025-02-17T11:04:25Z</dcterms:created>
  <dcterms:modified xsi:type="dcterms:W3CDTF">2025-02-17T03:04:25Z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