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451" r:id="rId5"/>
    <p:sldId id="459" r:id="rId6"/>
    <p:sldId id="458" r:id="rId7"/>
    <p:sldId id="383" r:id="rId8"/>
    <p:sldId id="384" r:id="rId9"/>
    <p:sldId id="298" r:id="rId10"/>
    <p:sldId id="516" r:id="rId11"/>
    <p:sldId id="601" r:id="rId12"/>
    <p:sldId id="603" r:id="rId13"/>
    <p:sldId id="604" r:id="rId14"/>
    <p:sldId id="605" r:id="rId15"/>
    <p:sldId id="517" r:id="rId16"/>
    <p:sldId id="524" r:id="rId17"/>
    <p:sldId id="602" r:id="rId18"/>
    <p:sldId id="565" r:id="rId19"/>
    <p:sldId id="606" r:id="rId20"/>
    <p:sldId id="607" r:id="rId21"/>
    <p:sldId id="608" r:id="rId22"/>
  </p:sldIdLst>
  <p:sldSz cx="12192000" cy="6858000"/>
  <p:notesSz cx="7099300" cy="10234295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0" userDrawn="1">
          <p15:clr>
            <a:srgbClr val="A4A3A4"/>
          </p15:clr>
        </p15:guide>
        <p15:guide id="2" pos="611" userDrawn="1">
          <p15:clr>
            <a:srgbClr val="A4A3A4"/>
          </p15:clr>
        </p15:guide>
        <p15:guide id="3" pos="6933" userDrawn="1">
          <p15:clr>
            <a:srgbClr val="A4A3A4"/>
          </p15:clr>
        </p15:guide>
        <p15:guide id="4" orient="horz" pos="6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1V>
      <a:tcStyle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8" autoAdjust="0"/>
    <p:restoredTop sz="91239" autoAdjust="0"/>
  </p:normalViewPr>
  <p:slideViewPr>
    <p:cSldViewPr snapToGrid="0" showGuides="1">
      <p:cViewPr varScale="1">
        <p:scale>
          <a:sx n="81" d="100"/>
          <a:sy n="81" d="100"/>
        </p:scale>
        <p:origin x="-438" y="-84"/>
      </p:cViewPr>
      <p:guideLst>
        <p:guide orient="horz" pos="3900"/>
        <p:guide pos="611"/>
        <p:guide pos="6933"/>
        <p:guide orient="horz" pos="6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2" d="100"/>
          <a:sy n="162" d="100"/>
        </p:scale>
        <p:origin x="5622" y="13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tags" Target="tags/tag38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44A302A-66E2-45C0-9113-4E5747328F9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8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A540E3B-F9C0-48B6-A129-4D327DD3065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40E3B-F9C0-48B6-A129-4D327DD30658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00"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40E3B-F9C0-48B6-A129-4D327DD30658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00"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00">
              <a:defRPr/>
            </a:pPr>
            <a:endParaRPr lang="zh-CN" altLang="en-US" sz="17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00"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jpe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jpe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jpeg" /><Relationship Id="rId3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0" name="标题 1"/>
          <p:cNvSpPr txBox="1"/>
          <p:nvPr userDrawn="1"/>
        </p:nvSpPr>
        <p:spPr>
          <a:xfrm>
            <a:off x="418268" y="218280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四川省义务教育信息科技课程   七年级下册</a:t>
            </a:r>
            <a:endParaRPr lang="zh-CN" altLang="en-US" sz="320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02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2" name="图片 1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03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4" name="图片 3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734094" y="0"/>
            <a:ext cx="212501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2081530" y="1149350"/>
            <a:ext cx="2429510" cy="4559300"/>
          </a:xfrm>
          <a:custGeom>
            <a:gdLst>
              <a:gd name="connsiteX0" fmla="*/ 0 w 4521200"/>
              <a:gd name="connsiteY0" fmla="*/ 0 h 4559300"/>
              <a:gd name="connsiteX1" fmla="*/ 4521200 w 4521200"/>
              <a:gd name="connsiteY1" fmla="*/ 0 h 4559300"/>
              <a:gd name="connsiteX2" fmla="*/ 4521200 w 4521200"/>
              <a:gd name="connsiteY2" fmla="*/ 549775 h 4559300"/>
              <a:gd name="connsiteX3" fmla="*/ 4447233 w 4521200"/>
              <a:gd name="connsiteY3" fmla="*/ 549775 h 4559300"/>
              <a:gd name="connsiteX4" fmla="*/ 4447233 w 4521200"/>
              <a:gd name="connsiteY4" fmla="*/ 73967 h 4559300"/>
              <a:gd name="connsiteX5" fmla="*/ 73967 w 4521200"/>
              <a:gd name="connsiteY5" fmla="*/ 73967 h 4559300"/>
              <a:gd name="connsiteX6" fmla="*/ 73967 w 4521200"/>
              <a:gd name="connsiteY6" fmla="*/ 4485333 h 4559300"/>
              <a:gd name="connsiteX7" fmla="*/ 4447233 w 4521200"/>
              <a:gd name="connsiteY7" fmla="*/ 4485333 h 4559300"/>
              <a:gd name="connsiteX8" fmla="*/ 4447233 w 4521200"/>
              <a:gd name="connsiteY8" fmla="*/ 1380772 h 4559300"/>
              <a:gd name="connsiteX9" fmla="*/ 4521200 w 4521200"/>
              <a:gd name="connsiteY9" fmla="*/ 1380772 h 4559300"/>
              <a:gd name="connsiteX10" fmla="*/ 4521200 w 4521200"/>
              <a:gd name="connsiteY10" fmla="*/ 4559300 h 4559300"/>
              <a:gd name="connsiteX11" fmla="*/ 0 w 4521200"/>
              <a:gd name="connsiteY11" fmla="*/ 4559300 h 4559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1200" h="45593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3307243" y="1676248"/>
            <a:ext cx="250779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cs typeface="经典综艺体简" panose="02010609000101010101" pitchFamily="49" charset="-122"/>
              </a:rPr>
              <a:t>PART 04</a:t>
            </a:r>
            <a:endParaRPr lang="en-US" altLang="zh-CN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pic>
        <p:nvPicPr>
          <p:cNvPr id="2" name="图片 1" descr="摄图网_401478537_物理指南针望远镜矢量图标（企业商用）"/>
          <p:cNvPicPr>
            <a:picLocks noChangeAspect="1"/>
          </p:cNvPicPr>
          <p:nvPr userDrawn="1"/>
        </p:nvPicPr>
        <p:blipFill>
          <a:blip r:embed="rId1"/>
          <a:srcRect l="12796" t="12519" r="51185" b="53935"/>
          <a:stretch>
            <a:fillRect/>
          </a:stretch>
        </p:blipFill>
        <p:spPr>
          <a:xfrm>
            <a:off x="11043285" y="5497195"/>
            <a:ext cx="1593215" cy="148399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Group 15"/>
          <p:cNvGrpSpPr/>
          <p:nvPr userDrawn="1"/>
        </p:nvGrpSpPr>
        <p:grpSpPr>
          <a:xfrm>
            <a:off x="245180" y="-13643"/>
            <a:ext cx="917549" cy="971530"/>
            <a:chOff x="169" y="-249"/>
            <a:chExt cx="429" cy="922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9" name="AutoShape 10"/>
            <p:cNvSpPr>
              <a:spLocks noChangeArrowheads="1"/>
            </p:cNvSpPr>
            <p:nvPr userDrawn="1"/>
          </p:nvSpPr>
          <p:spPr bwMode="auto">
            <a:xfrm>
              <a:off x="169" y="7"/>
              <a:ext cx="429" cy="666"/>
            </a:xfrm>
            <a:prstGeom prst="flowChartOffpageConnector">
              <a:avLst/>
            </a:prstGeom>
            <a:grpFill/>
            <a:ln w="9525">
              <a:noFill/>
              <a:miter lim="800000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 userDrawn="1"/>
          </p:nvSpPr>
          <p:spPr bwMode="auto">
            <a:xfrm rot="16200000">
              <a:off x="24" y="-104"/>
              <a:ext cx="719" cy="42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eaVert"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endParaRPr kumimoji="0" lang="en-US" altLang="zh-CN" sz="3735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1" name="矩形 25"/>
          <p:cNvSpPr>
            <a:spLocks noChangeArrowheads="1"/>
          </p:cNvSpPr>
          <p:nvPr userDrawn="1"/>
        </p:nvSpPr>
        <p:spPr bwMode="auto">
          <a:xfrm flipV="1">
            <a:off x="1350739" y="842963"/>
            <a:ext cx="10841261" cy="60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</a:ln>
        </p:spPr>
        <p:txBody>
          <a:bodyPr lIns="91436" tIns="45718" rIns="91436" bIns="45718" anchor="ctr"/>
          <a:lstStyle/>
          <a:p>
            <a:pPr marL="0" marR="0" lvl="0" indent="0" algn="ctr" defTabSz="6845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265" b="0" i="0" u="none" strike="noStrike" kern="0" cap="none" spc="0" normalizeH="0" baseline="0" noProof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7676708" y="159385"/>
            <a:ext cx="4273358" cy="630555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四川省义务教育信息科技课程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仅标题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7612912" y="159385"/>
            <a:ext cx="4337153" cy="630555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四川省义务教育信息科技课程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0" name="标题 1"/>
          <p:cNvSpPr txBox="1"/>
          <p:nvPr userDrawn="1"/>
        </p:nvSpPr>
        <p:spPr>
          <a:xfrm>
            <a:off x="473465" y="144637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四川省义务教育信息科技课程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7820025" y="159385"/>
            <a:ext cx="4130040" cy="630555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2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四川省义务教育信息科技课程</a:t>
            </a:r>
            <a:endParaRPr lang="zh-CN" altLang="en-US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仅标题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7820025" y="159385"/>
            <a:ext cx="4130040" cy="630555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2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四川省义</a:t>
            </a:r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务教育信息科技课</a:t>
            </a:r>
            <a:r>
              <a:rPr lang="zh-CN" altLang="en-US" sz="22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</a:t>
            </a:r>
            <a:endParaRPr lang="zh-CN" altLang="en-US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0" name="标题 1"/>
          <p:cNvSpPr txBox="1"/>
          <p:nvPr userDrawn="1"/>
        </p:nvSpPr>
        <p:spPr>
          <a:xfrm>
            <a:off x="1162578" y="728664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四川省义务教育信息科技课程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和内容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7410893" y="159385"/>
            <a:ext cx="4539172" cy="630555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四川省义务教育信息科技课程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仅标题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7028121" y="159385"/>
            <a:ext cx="4921944" cy="630555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四川省义务教育信息科技课程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image" Target="file:///D:\qq&#25991;&#20214;\712321467\Image\C2C\Image2\%7b75232B38-A165-1FB7-499C-2E1C792CACB5%7d.png" TargetMode="External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5.png" /><Relationship Id="rId21" Type="http://schemas.openxmlformats.org/officeDocument/2006/relationships/image" Target="../media/image2.jpeg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/>
        </p:nvPicPr>
        <p:blipFill>
          <a:blip r:embed="rId20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iming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openxmlformats.org/officeDocument/2006/relationships/tags" Target="../tags/tag2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5.png" /><Relationship Id="rId4" Type="http://schemas.openxmlformats.org/officeDocument/2006/relationships/image" Target="../media/image16.png" /><Relationship Id="rId5" Type="http://schemas.openxmlformats.org/officeDocument/2006/relationships/tags" Target="../tags/tag2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30.xml" /><Relationship Id="rId4" Type="http://schemas.openxmlformats.org/officeDocument/2006/relationships/tags" Target="../tags/tag3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tags" Target="../tags/tag3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Relationship Id="rId3" Type="http://schemas.openxmlformats.org/officeDocument/2006/relationships/tags" Target="../tags/tag3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Relationship Id="rId3" Type="http://schemas.openxmlformats.org/officeDocument/2006/relationships/tags" Target="../tags/tag3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Relationship Id="rId3" Type="http://schemas.openxmlformats.org/officeDocument/2006/relationships/tags" Target="../tags/tag3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Relationship Id="rId3" Type="http://schemas.openxmlformats.org/officeDocument/2006/relationships/tags" Target="../tags/tag3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Relationship Id="rId3" Type="http://schemas.openxmlformats.org/officeDocument/2006/relationships/tags" Target="../tags/tag3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5.xml" /><Relationship Id="rId4" Type="http://schemas.openxmlformats.org/officeDocument/2006/relationships/tags" Target="../tags/tag6.xml" /><Relationship Id="rId5" Type="http://schemas.openxmlformats.org/officeDocument/2006/relationships/tags" Target="../tags/tag7.xml" /><Relationship Id="rId6" Type="http://schemas.openxmlformats.org/officeDocument/2006/relationships/tags" Target="../tags/tag8.xml" /><Relationship Id="rId7" Type="http://schemas.openxmlformats.org/officeDocument/2006/relationships/tags" Target="../tags/tag9.xml" /><Relationship Id="rId8" Type="http://schemas.openxmlformats.org/officeDocument/2006/relationships/tags" Target="../tags/tag1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1.xml" /><Relationship Id="rId4" Type="http://schemas.openxmlformats.org/officeDocument/2006/relationships/tags" Target="../tags/tag12.xml" /><Relationship Id="rId5" Type="http://schemas.openxmlformats.org/officeDocument/2006/relationships/tags" Target="../tags/tag13.xml" /><Relationship Id="rId6" Type="http://schemas.openxmlformats.org/officeDocument/2006/relationships/tags" Target="../tags/tag14.xml" /><Relationship Id="rId7" Type="http://schemas.openxmlformats.org/officeDocument/2006/relationships/tags" Target="../tags/tag15.xml" /><Relationship Id="rId8" Type="http://schemas.openxmlformats.org/officeDocument/2006/relationships/tags" Target="../tags/tag1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4.xml" /><Relationship Id="rId11" Type="http://schemas.openxmlformats.org/officeDocument/2006/relationships/image" Target="../media/image7.png" /><Relationship Id="rId12" Type="http://schemas.openxmlformats.org/officeDocument/2006/relationships/image" Target="../media/image8.svg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7.xml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tags" Target="../tags/tag20.xml" /><Relationship Id="rId7" Type="http://schemas.openxmlformats.org/officeDocument/2006/relationships/tags" Target="../tags/tag21.xml" /><Relationship Id="rId8" Type="http://schemas.openxmlformats.org/officeDocument/2006/relationships/tags" Target="../tags/tag22.xml" /><Relationship Id="rId9" Type="http://schemas.openxmlformats.org/officeDocument/2006/relationships/tags" Target="../tags/tag2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openxmlformats.org/officeDocument/2006/relationships/tags" Target="../tags/tag2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tags" Target="../tags/tag2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tags" Target="../tags/tag2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1" title=""/>
          <p:cNvSpPr txBox="1"/>
          <p:nvPr/>
        </p:nvSpPr>
        <p:spPr>
          <a:xfrm>
            <a:off x="288925" y="3009900"/>
            <a:ext cx="11666855" cy="10064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defRPr/>
            </a:pPr>
            <a:r>
              <a:rPr lang="zh-CN" altLang="en-US" sz="5400" b="1" smtClean="0">
                <a:solidFill>
                  <a:prstClr val="white"/>
                </a:solidFill>
              </a:rPr>
              <a:t>第一单元　用网页展示美食</a:t>
            </a:r>
            <a:endParaRPr lang="zh-CN" altLang="en-US" sz="5400" b="1" smtClean="0">
              <a:solidFill>
                <a:prstClr val="white"/>
              </a:solidFill>
            </a:endParaRPr>
          </a:p>
          <a:p>
            <a:pPr lvl="0"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723265" y="1214755"/>
            <a:ext cx="104813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Python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Mkdocs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库的使用步骤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7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将文件发布为网页</a:t>
            </a:r>
            <a:endParaRPr lang="zh-CN" altLang="en-US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890" y="873760"/>
            <a:ext cx="4462780" cy="5379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95000" y="123571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725805" y="954405"/>
            <a:ext cx="10823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思考活动：对比网页的源代码和编辑器的源代码，讨论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HTML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Markdown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的关系。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</a:rPr>
              <a:t>将文件发布为网页</a:t>
            </a:r>
            <a:endParaRPr lang="zh-CN" altLang="en-US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" y="1621790"/>
            <a:ext cx="4962525" cy="4095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185" y="1621790"/>
            <a:ext cx="5057140" cy="44589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19785" y="1776730"/>
          <a:ext cx="10472420" cy="40303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8295"/>
                <a:gridCol w="8874125"/>
              </a:tblGrid>
              <a:tr h="37274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角度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描述</a:t>
                      </a:r>
                      <a:endParaRPr lang="zh-CN" altLang="en-US"/>
                    </a:p>
                  </a:txBody>
                  <a:tcPr anchor="ctr"/>
                </a:tc>
              </a:tr>
              <a:tr h="37274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+mn-ea"/>
                          <a:cs typeface="+mn-ea"/>
                        </a:rPr>
                        <a:t>语法</a:t>
                      </a:r>
                      <a:r>
                        <a:rPr lang="zh-CN" altLang="en-US" sz="1200">
                          <a:latin typeface="+mn-ea"/>
                        </a:rPr>
                        <a:t>角度</a:t>
                      </a:r>
                      <a:endParaRPr lang="zh-CN" altLang="en-US" sz="1200">
                        <a:latin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1200">
                          <a:latin typeface="+mn-ea"/>
                          <a:cs typeface="+mn-ea"/>
                        </a:rPr>
                        <a:t>   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 HTML </a:t>
                      </a:r>
                      <a:r>
                        <a:rPr lang="zh-CN" altLang="en-US" sz="1200" b="1">
                          <a:latin typeface="+mn-ea"/>
                          <a:cs typeface="+mn-ea"/>
                        </a:rPr>
                        <a:t>是基础规则制定者：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网页源代码中的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 HTML 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具有一套完整且严格的标签体系，比如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&lt;html&gt;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是根标签，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&lt;body&gt;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包含页面主体内容，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&lt;h1&gt;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到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&lt;h6&gt;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用于定义标题等。这些标签规定了网页内容的结构和语义，是网页呈现的基础规则。</a:t>
                      </a:r>
                      <a:endParaRPr lang="zh-CN" altLang="en-US" sz="1200">
                        <a:latin typeface="+mn-ea"/>
                        <a:cs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200">
                          <a:latin typeface="+mn-ea"/>
                          <a:cs typeface="+mn-ea"/>
                        </a:rPr>
                        <a:t>   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 Markdown 是简化表达者：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编辑器中的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 Markdown 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语法简洁，用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#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表示标题，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-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或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*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表示无序列表等。它是在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 HTML 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基础上的一种简化和抽象，让用户能更专注内容创作。</a:t>
                      </a:r>
                      <a:endParaRPr lang="zh-CN" altLang="en-US" sz="1200">
                        <a:latin typeface="+mn-ea"/>
                        <a:cs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200">
                          <a:latin typeface="+mn-ea"/>
                          <a:cs typeface="+mn-ea"/>
                        </a:rPr>
                        <a:t>    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Markdown 可转换为 HTML：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Markdown 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可以通过解析器或相关工具，依据对应规则转换为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 HTML 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代码。如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 Markdown 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的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# 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一级标题会转换为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 HTML 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的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&lt;h1&gt;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一级标题</a:t>
                      </a:r>
                      <a:r>
                        <a:rPr lang="en-US" altLang="zh-CN" sz="1200">
                          <a:latin typeface="+mn-ea"/>
                          <a:cs typeface="+mn-ea"/>
                        </a:rPr>
                        <a:t>&lt;/h1&gt;</a:t>
                      </a:r>
                      <a:r>
                        <a:rPr lang="zh-CN" altLang="en-US" sz="1200">
                          <a:latin typeface="+mn-ea"/>
                          <a:cs typeface="+mn-ea"/>
                        </a:rPr>
                        <a:t>。</a:t>
                      </a:r>
                      <a:endParaRPr lang="zh-CN" altLang="en-US" sz="1200">
                        <a:latin typeface="+mn-ea"/>
                        <a:cs typeface="+mn-ea"/>
                      </a:endParaRPr>
                    </a:p>
                  </a:txBody>
                  <a:tcPr/>
                </a:tc>
              </a:tr>
              <a:tr h="37274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+mn-ea"/>
                          <a:cs typeface="+mn-ea"/>
                        </a:rPr>
                        <a:t>功能</a:t>
                      </a:r>
                      <a:r>
                        <a:rPr lang="zh-CN" altLang="en-US" sz="1200">
                          <a:latin typeface="+mn-ea"/>
                        </a:rPr>
                        <a:t>角度</a:t>
                      </a:r>
                      <a:endParaRPr lang="zh-CN" altLang="en-US" sz="1200">
                        <a:latin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1200">
                          <a:latin typeface="+mn-ea"/>
                        </a:rPr>
                        <a:t>   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 HTML 功能全面：</a:t>
                      </a:r>
                      <a:r>
                        <a:rPr lang="zh-CN" altLang="en-US" sz="1200">
                          <a:latin typeface="+mn-ea"/>
                        </a:rPr>
                        <a:t>网页源代码中的</a:t>
                      </a:r>
                      <a:r>
                        <a:rPr lang="en-US" altLang="zh-CN" sz="1200">
                          <a:latin typeface="+mn-ea"/>
                        </a:rPr>
                        <a:t> HTML </a:t>
                      </a:r>
                      <a:r>
                        <a:rPr lang="zh-CN" altLang="en-US" sz="1200">
                          <a:latin typeface="+mn-ea"/>
                        </a:rPr>
                        <a:t>能实现丰富的功能，如通过</a:t>
                      </a:r>
                      <a:r>
                        <a:rPr lang="en-US" altLang="zh-CN" sz="1200">
                          <a:latin typeface="+mn-ea"/>
                        </a:rPr>
                        <a:t>&lt;img&gt;</a:t>
                      </a:r>
                      <a:r>
                        <a:rPr lang="zh-CN" altLang="en-US" sz="1200">
                          <a:latin typeface="+mn-ea"/>
                        </a:rPr>
                        <a:t>标签展示图片，</a:t>
                      </a:r>
                      <a:r>
                        <a:rPr lang="en-US" altLang="zh-CN" sz="1200">
                          <a:latin typeface="+mn-ea"/>
                        </a:rPr>
                        <a:t>&lt;video&gt;</a:t>
                      </a:r>
                      <a:r>
                        <a:rPr lang="zh-CN" altLang="en-US" sz="1200">
                          <a:latin typeface="+mn-ea"/>
                        </a:rPr>
                        <a:t>标签嵌入视频，配合</a:t>
                      </a:r>
                      <a:r>
                        <a:rPr lang="en-US" altLang="zh-CN" sz="1200">
                          <a:latin typeface="+mn-ea"/>
                        </a:rPr>
                        <a:t> CSS </a:t>
                      </a:r>
                      <a:r>
                        <a:rPr lang="zh-CN" altLang="en-US" sz="1200">
                          <a:latin typeface="+mn-ea"/>
                        </a:rPr>
                        <a:t>和</a:t>
                      </a:r>
                      <a:r>
                        <a:rPr lang="en-US" altLang="zh-CN" sz="1200">
                          <a:latin typeface="+mn-ea"/>
                        </a:rPr>
                        <a:t> JavaScript </a:t>
                      </a:r>
                      <a:r>
                        <a:rPr lang="zh-CN" altLang="en-US" sz="1200">
                          <a:latin typeface="+mn-ea"/>
                        </a:rPr>
                        <a:t>可实现复杂的布局、动画效果和交互功能等，是构建网页的核心语言。</a:t>
                      </a:r>
                      <a:endParaRPr lang="zh-CN" altLang="en-US" sz="1200">
                        <a:latin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200">
                          <a:latin typeface="+mn-ea"/>
                        </a:rPr>
                        <a:t>   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 Markdown 功能有限但聚焦文本：</a:t>
                      </a:r>
                      <a:r>
                        <a:rPr lang="zh-CN" altLang="en-US" sz="1200">
                          <a:latin typeface="+mn-ea"/>
                        </a:rPr>
                        <a:t>编辑器中的</a:t>
                      </a:r>
                      <a:r>
                        <a:rPr lang="en-US" altLang="zh-CN" sz="1200">
                          <a:latin typeface="+mn-ea"/>
                        </a:rPr>
                        <a:t> Markdown </a:t>
                      </a:r>
                      <a:r>
                        <a:rPr lang="zh-CN" altLang="en-US" sz="1200">
                          <a:latin typeface="+mn-ea"/>
                        </a:rPr>
                        <a:t>主要用于文本内容的简单格式化，能处理标题、列表、链接、图片等基础元素，但对于复杂的样式设计和交互功能支持有限。它的优势在于快速撰写和整理文本内容。</a:t>
                      </a:r>
                      <a:endParaRPr lang="zh-CN" altLang="en-US" sz="1200">
                        <a:latin typeface="+mn-ea"/>
                      </a:endParaRPr>
                    </a:p>
                  </a:txBody>
                  <a:tcPr/>
                </a:tc>
              </a:tr>
              <a:tr h="37274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+mn-ea"/>
                          <a:cs typeface="+mn-ea"/>
                        </a:rPr>
                        <a:t>应用场景</a:t>
                      </a:r>
                      <a:r>
                        <a:rPr lang="zh-CN" altLang="en-US" sz="1200">
                          <a:latin typeface="+mn-ea"/>
                        </a:rPr>
                        <a:t>角度</a:t>
                      </a:r>
                      <a:endParaRPr lang="zh-CN" altLang="en-US" sz="1200">
                        <a:latin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1200">
                          <a:latin typeface="+mn-ea"/>
                        </a:rPr>
                        <a:t>    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HTML 主导网页开发：</a:t>
                      </a:r>
                      <a:r>
                        <a:rPr lang="zh-CN" altLang="en-US" sz="1200">
                          <a:latin typeface="+mn-ea"/>
                        </a:rPr>
                        <a:t>在网页开发场景中，</a:t>
                      </a:r>
                      <a:r>
                        <a:rPr lang="en-US" altLang="zh-CN" sz="1200">
                          <a:latin typeface="+mn-ea"/>
                        </a:rPr>
                        <a:t>HTML </a:t>
                      </a:r>
                      <a:r>
                        <a:rPr lang="zh-CN" altLang="en-US" sz="1200">
                          <a:latin typeface="+mn-ea"/>
                        </a:rPr>
                        <a:t>是必不可少的，从网站的整体结构搭建到具体页面元素的呈现，都依赖</a:t>
                      </a:r>
                      <a:r>
                        <a:rPr lang="en-US" altLang="zh-CN" sz="1200">
                          <a:latin typeface="+mn-ea"/>
                        </a:rPr>
                        <a:t> HTML</a:t>
                      </a:r>
                      <a:r>
                        <a:rPr lang="zh-CN" altLang="en-US" sz="1200">
                          <a:latin typeface="+mn-ea"/>
                        </a:rPr>
                        <a:t>。像电商网站、社交媒体平台等各种复杂的网页应用，都需要</a:t>
                      </a:r>
                      <a:r>
                        <a:rPr lang="en-US" altLang="zh-CN" sz="1200">
                          <a:latin typeface="+mn-ea"/>
                        </a:rPr>
                        <a:t> HTML </a:t>
                      </a:r>
                      <a:r>
                        <a:rPr lang="zh-CN" altLang="en-US" sz="1200">
                          <a:latin typeface="+mn-ea"/>
                        </a:rPr>
                        <a:t>来构建基础架构。</a:t>
                      </a:r>
                      <a:endParaRPr lang="zh-CN" altLang="en-US" sz="1200">
                        <a:latin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200">
                          <a:latin typeface="+mn-ea"/>
                        </a:rPr>
                        <a:t>    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Markdown 辅助内容创作：</a:t>
                      </a:r>
                      <a:r>
                        <a:rPr lang="zh-CN" altLang="en-US" sz="1200">
                          <a:latin typeface="+mn-ea"/>
                        </a:rPr>
                        <a:t>在编辑器中，</a:t>
                      </a:r>
                      <a:r>
                        <a:rPr lang="en-US" altLang="zh-CN" sz="1200">
                          <a:latin typeface="+mn-ea"/>
                        </a:rPr>
                        <a:t>Markdown </a:t>
                      </a:r>
                      <a:r>
                        <a:rPr lang="zh-CN" altLang="en-US" sz="1200">
                          <a:latin typeface="+mn-ea"/>
                        </a:rPr>
                        <a:t>常用于博客写作、笔记记录、技术文档编写等。很多内容管理系统和代码托管平台也支持</a:t>
                      </a:r>
                      <a:r>
                        <a:rPr lang="en-US" altLang="zh-CN" sz="1200">
                          <a:latin typeface="+mn-ea"/>
                        </a:rPr>
                        <a:t> Markdown </a:t>
                      </a:r>
                      <a:r>
                        <a:rPr lang="zh-CN" altLang="en-US" sz="1200">
                          <a:latin typeface="+mn-ea"/>
                        </a:rPr>
                        <a:t>格式，方便用户撰写和分享内容，如</a:t>
                      </a:r>
                      <a:r>
                        <a:rPr lang="en-US" altLang="zh-CN" sz="1200">
                          <a:latin typeface="+mn-ea"/>
                        </a:rPr>
                        <a:t> GitHub </a:t>
                      </a:r>
                      <a:r>
                        <a:rPr lang="zh-CN" altLang="en-US" sz="1200">
                          <a:latin typeface="+mn-ea"/>
                        </a:rPr>
                        <a:t>上的</a:t>
                      </a:r>
                      <a:r>
                        <a:rPr lang="en-US" altLang="zh-CN" sz="1200">
                          <a:latin typeface="+mn-ea"/>
                        </a:rPr>
                        <a:t> README </a:t>
                      </a:r>
                      <a:r>
                        <a:rPr lang="zh-CN" altLang="en-US" sz="1200">
                          <a:latin typeface="+mn-ea"/>
                        </a:rPr>
                        <a:t>文件通常用</a:t>
                      </a:r>
                      <a:r>
                        <a:rPr lang="en-US" altLang="zh-CN" sz="1200">
                          <a:latin typeface="+mn-ea"/>
                        </a:rPr>
                        <a:t> Markdown </a:t>
                      </a:r>
                      <a:r>
                        <a:rPr lang="zh-CN" altLang="en-US" sz="1200">
                          <a:latin typeface="+mn-ea"/>
                        </a:rPr>
                        <a:t>编写。</a:t>
                      </a:r>
                      <a:endParaRPr lang="zh-CN" altLang="en-US" sz="1200">
                        <a:latin typeface="+mn-ea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+mn-ea"/>
                          <a:cs typeface="+mn-ea"/>
                        </a:rPr>
                        <a:t>可读性和可维护性</a:t>
                      </a:r>
                      <a:endParaRPr lang="en-US" altLang="zh-CN" sz="1200">
                        <a:latin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1200">
                          <a:latin typeface="+mn-ea"/>
                        </a:rPr>
                        <a:t>    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HTML 可读性差但可维护性有规范支持：</a:t>
                      </a:r>
                      <a:r>
                        <a:rPr lang="zh-CN" altLang="en-US" sz="1200">
                          <a:latin typeface="+mn-ea"/>
                        </a:rPr>
                        <a:t>网页源代码中的</a:t>
                      </a:r>
                      <a:r>
                        <a:rPr lang="en-US" altLang="zh-CN" sz="1200">
                          <a:latin typeface="+mn-ea"/>
                        </a:rPr>
                        <a:t> HTML</a:t>
                      </a:r>
                      <a:r>
                        <a:rPr lang="zh-CN" altLang="en-US" sz="1200">
                          <a:latin typeface="+mn-ea"/>
                        </a:rPr>
                        <a:t>，当页面复杂时，标签嵌套众多，会导致代码可读性变差。但</a:t>
                      </a:r>
                      <a:r>
                        <a:rPr lang="en-US" altLang="zh-CN" sz="1200">
                          <a:latin typeface="+mn-ea"/>
                        </a:rPr>
                        <a:t> HTML </a:t>
                      </a:r>
                      <a:r>
                        <a:rPr lang="zh-CN" altLang="en-US" sz="1200">
                          <a:latin typeface="+mn-ea"/>
                        </a:rPr>
                        <a:t>有完善的规范和开发工具，借助代码格式化工具、代码编辑器的智能提示等功能，可提高代码的可维护性。</a:t>
                      </a:r>
                      <a:endParaRPr lang="zh-CN" altLang="en-US" sz="1200">
                        <a:latin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200">
                          <a:latin typeface="+mn-ea"/>
                        </a:rPr>
                        <a:t>    </a:t>
                      </a:r>
                      <a:r>
                        <a:rPr lang="en-US" altLang="zh-CN" sz="1200" b="1">
                          <a:latin typeface="+mn-ea"/>
                          <a:cs typeface="+mn-ea"/>
                        </a:rPr>
                        <a:t>Markdown 可读性强但可维护性受限于功能：</a:t>
                      </a:r>
                      <a:r>
                        <a:rPr lang="zh-CN" altLang="en-US" sz="1200">
                          <a:latin typeface="+mn-ea"/>
                        </a:rPr>
                        <a:t>编辑器中的</a:t>
                      </a:r>
                      <a:r>
                        <a:rPr lang="en-US" altLang="zh-CN" sz="1200">
                          <a:latin typeface="+mn-ea"/>
                        </a:rPr>
                        <a:t> Markdown </a:t>
                      </a:r>
                      <a:r>
                        <a:rPr lang="zh-CN" altLang="en-US" sz="1200">
                          <a:latin typeface="+mn-ea"/>
                        </a:rPr>
                        <a:t>以纯文本形式存在，内容和格式分离，可读性高。但当需要对内容进行复杂的样式调整和功能添加时，</a:t>
                      </a:r>
                      <a:r>
                        <a:rPr lang="en-US" altLang="zh-CN" sz="1200">
                          <a:latin typeface="+mn-ea"/>
                        </a:rPr>
                        <a:t>Markdown </a:t>
                      </a:r>
                      <a:r>
                        <a:rPr lang="zh-CN" altLang="en-US" sz="1200">
                          <a:latin typeface="+mn-ea"/>
                        </a:rPr>
                        <a:t>的可维护性就会变差，可能需要转换为</a:t>
                      </a:r>
                      <a:r>
                        <a:rPr lang="en-US" altLang="zh-CN" sz="1200">
                          <a:latin typeface="+mn-ea"/>
                        </a:rPr>
                        <a:t> HTML </a:t>
                      </a:r>
                      <a:r>
                        <a:rPr lang="zh-CN" altLang="en-US" sz="1200">
                          <a:latin typeface="+mn-ea"/>
                        </a:rPr>
                        <a:t>或结合</a:t>
                      </a:r>
                      <a:r>
                        <a:rPr lang="en-US" altLang="zh-CN" sz="1200">
                          <a:latin typeface="+mn-ea"/>
                        </a:rPr>
                        <a:t> HTML </a:t>
                      </a:r>
                      <a:r>
                        <a:rPr lang="zh-CN" altLang="en-US" sz="1200">
                          <a:latin typeface="+mn-ea"/>
                        </a:rPr>
                        <a:t>来处理。</a:t>
                      </a:r>
                      <a:endParaRPr lang="zh-CN" altLang="en-US" sz="1200">
                        <a:latin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</a:rPr>
              <a:t>将文件发布为网页</a:t>
            </a:r>
            <a:endParaRPr lang="zh-CN" altLang="en-US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725805" y="954405"/>
            <a:ext cx="10823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思考活动：对比网页的源代码和编辑器的源代码，讨论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HTML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Markdown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的关系。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2" name="直接连接符 41" title=""/>
          <p:cNvCxnSpPr/>
          <p:nvPr/>
        </p:nvCxnSpPr>
        <p:spPr>
          <a:xfrm flipH="1">
            <a:off x="192740" y="843014"/>
            <a:ext cx="4231363" cy="0"/>
          </a:xfrm>
          <a:prstGeom prst="line">
            <a:avLst/>
          </a:prstGeom>
          <a:noFill/>
          <a:ln w="12700" cap="flat" cmpd="sng" algn="ctr">
            <a:solidFill>
              <a:srgbClr val="3C6EDE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4" name="文本框 3" title=""/>
          <p:cNvSpPr txBox="1"/>
          <p:nvPr/>
        </p:nvSpPr>
        <p:spPr>
          <a:xfrm>
            <a:off x="525780" y="953135"/>
            <a:ext cx="111029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发布应注意三个要点，分别是准确（信息正确）、正面（信息具有积极意义）、高效（信息表达形式简洁直观，让信息获取更方便、更快速）。分享自己的作品，并以上述三个要点为评价指标在同学间进行互评。整理同学提出的建议，思考如何优化自己的作品，填写下表。</a:t>
            </a:r>
            <a:endParaRPr lang="zh-CN" altLang="en-US" sz="20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25" y="3751580"/>
            <a:ext cx="1082040" cy="1897380"/>
          </a:xfrm>
          <a:prstGeom prst="rect">
            <a:avLst/>
          </a:prstGeom>
        </p:spPr>
      </p:pic>
      <p:pic>
        <p:nvPicPr>
          <p:cNvPr id="2" name="Picture 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02900" y="109855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27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</a:rPr>
              <a:t>分享我的美食</a:t>
            </a:r>
            <a:endParaRPr lang="zh-CN" altLang="en-US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345" y="2228850"/>
            <a:ext cx="5400675" cy="2400300"/>
          </a:xfrm>
          <a:prstGeom prst="rect">
            <a:avLst/>
          </a:prstGeom>
        </p:spPr>
      </p:pic>
      <p:sp>
        <p:nvSpPr>
          <p:cNvPr id="10" name="文本框 9" title=""/>
          <p:cNvSpPr txBox="1"/>
          <p:nvPr/>
        </p:nvSpPr>
        <p:spPr>
          <a:xfrm>
            <a:off x="2640965" y="4697730"/>
            <a:ext cx="85045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</a:pPr>
            <a:r>
              <a:rPr lang="en-US" altLang="zh-CN" sz="1600" b="0" i="0">
                <a:solidFill>
                  <a:srgbClr val="FF0000"/>
                </a:solidFill>
                <a:latin typeface="Inter"/>
                <a:ea typeface="Inter"/>
              </a:rPr>
              <a:t>     </a:t>
            </a:r>
            <a:r>
              <a:rPr lang="zh-CN" altLang="en-US" sz="1600" b="0" i="0">
                <a:solidFill>
                  <a:srgbClr val="FF0000"/>
                </a:solidFill>
                <a:latin typeface="Inter"/>
                <a:ea typeface="Inter"/>
              </a:rPr>
              <a:t>在网上发布信息，必须遵守</a:t>
            </a:r>
            <a:r>
              <a:rPr lang="en-US" altLang="zh-CN" sz="1600" b="0" i="0">
                <a:solidFill>
                  <a:srgbClr val="FF0000"/>
                </a:solidFill>
                <a:latin typeface="Inter"/>
                <a:ea typeface="Inter"/>
              </a:rPr>
              <a:t>《</a:t>
            </a:r>
            <a:r>
              <a:rPr lang="zh-CN" altLang="en-US" sz="1600" b="0" i="0">
                <a:solidFill>
                  <a:srgbClr val="FF0000"/>
                </a:solidFill>
                <a:latin typeface="Inter"/>
                <a:ea typeface="Inter"/>
              </a:rPr>
              <a:t>中华人民共和国网络安全法</a:t>
            </a:r>
            <a:r>
              <a:rPr lang="en-US" altLang="zh-CN" sz="1600" b="0" i="0">
                <a:solidFill>
                  <a:srgbClr val="FF0000"/>
                </a:solidFill>
                <a:latin typeface="Inter"/>
                <a:ea typeface="Inter"/>
              </a:rPr>
              <a:t>》</a:t>
            </a:r>
            <a:r>
              <a:rPr lang="zh-CN" altLang="en-US" sz="1600" b="0" i="0">
                <a:solidFill>
                  <a:srgbClr val="FF0000"/>
                </a:solidFill>
                <a:latin typeface="Inter"/>
                <a:ea typeface="Inter"/>
              </a:rPr>
              <a:t>等相关法律，严格遵守网络礼仪和道德规范，用文明语言和理性态度发表网络评论，营造理性、平和、有序的网络舆论环境。</a:t>
            </a:r>
            <a:endParaRPr lang="zh-CN" altLang="en-US" sz="1600" b="0" i="0">
              <a:solidFill>
                <a:srgbClr val="FF0000"/>
              </a:solidFill>
              <a:latin typeface="Inter"/>
              <a:ea typeface="Inter"/>
            </a:endParaRPr>
          </a:p>
          <a:p>
            <a:pPr marL="0" indent="0"/>
            <a:endParaRPr lang="zh-CN" altLang="en-US" sz="1600" b="0" i="0">
              <a:solidFill>
                <a:srgbClr val="FF0000"/>
              </a:solidFill>
              <a:latin typeface="Inter"/>
              <a:ea typeface="Inter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2" name="直接连接符 41" title=""/>
          <p:cNvCxnSpPr/>
          <p:nvPr/>
        </p:nvCxnSpPr>
        <p:spPr>
          <a:xfrm flipH="1">
            <a:off x="192740" y="843014"/>
            <a:ext cx="4231363" cy="0"/>
          </a:xfrm>
          <a:prstGeom prst="line">
            <a:avLst/>
          </a:prstGeom>
          <a:noFill/>
          <a:ln w="12700" cap="flat" cmpd="sng" algn="ctr">
            <a:solidFill>
              <a:srgbClr val="3C6EDE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4" name="文本框 3" title=""/>
          <p:cNvSpPr txBox="1"/>
          <p:nvPr/>
        </p:nvSpPr>
        <p:spPr>
          <a:xfrm>
            <a:off x="525780" y="953135"/>
            <a:ext cx="11102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填写下表，对比导出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HTML </a:t>
            </a:r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网页与用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Mkdocs </a:t>
            </a:r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发布网页的区别。</a:t>
            </a:r>
            <a:endParaRPr lang="zh-CN" altLang="en-US" sz="28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02900" y="109855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27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</a:rPr>
              <a:t>分享我的美食</a:t>
            </a:r>
            <a:endParaRPr lang="zh-CN" altLang="en-US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/>
        </p:nvGraphicFramePr>
        <p:xfrm>
          <a:off x="1828800" y="2476500"/>
          <a:ext cx="8533765" cy="1905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导出</a:t>
                      </a:r>
                      <a:r>
                        <a:rPr lang="en-US" altLang="zh-CN"/>
                        <a:t> HTML </a:t>
                      </a:r>
                      <a:r>
                        <a:rPr lang="zh-CN" altLang="en-US"/>
                        <a:t>网页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用</a:t>
                      </a:r>
                      <a:r>
                        <a:rPr lang="en-US" altLang="zh-CN"/>
                        <a:t> Mkdocs </a:t>
                      </a:r>
                      <a:r>
                        <a:rPr lang="zh-CN" altLang="en-US"/>
                        <a:t>发布网页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更改后需要重新导出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即时预览，不用重新导出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样式简单，需手动添加丰富样式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有多种预设主题，可自定义或获取更多主题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 vert="horz" wrap="square"/>
                    <a:lstStyle/>
                    <a:p>
                      <a:r>
                        <a:rPr lang="zh-CN" altLang="en-US" sz="1800" b="0" i="0"/>
                        <a:t>多个文档相互独立，手动添加关联导航</a:t>
                      </a:r>
                      <a:endParaRPr lang="zh-CN" altLang="en-US" sz="1800" b="0" i="0"/>
                    </a:p>
                  </a:txBody>
                  <a:tcPr marL="171767" marR="171767" marT="114617" marB="114617" anchor="ctr"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1800" b="0" i="0"/>
                        <a:t>自动组织文档，生成导航结构，适合大型项目</a:t>
                      </a:r>
                      <a:endParaRPr lang="zh-CN" altLang="en-US" sz="1800" b="0" i="0"/>
                    </a:p>
                  </a:txBody>
                  <a:tcPr marL="171767" marR="171767" marT="114617" marB="114617" anchor="ctr"/>
                </a:tc>
              </a:tr>
              <a:tr h="381000">
                <a:tc>
                  <a:txBody>
                    <a:bodyPr vert="horz" wrap="square"/>
                    <a:lstStyle/>
                    <a:p>
                      <a:r>
                        <a:rPr lang="zh-CN" altLang="en-US" sz="1800" b="0" i="0"/>
                        <a:t>手动上传到 Web 服务器，对服务器操作要求高</a:t>
                      </a:r>
                      <a:endParaRPr lang="zh-CN" altLang="en-US" sz="1800" b="0" i="0"/>
                    </a:p>
                  </a:txBody>
                  <a:tcPr marL="171767" marR="171767" marT="114617" marB="114617" anchor="ctr"/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1800" b="0" i="0"/>
                        <a:t>可上传到静态网页托管平台，流程简便</a:t>
                      </a:r>
                      <a:endParaRPr lang="zh-CN" altLang="en-US" sz="1800" b="0" i="0"/>
                    </a:p>
                  </a:txBody>
                  <a:tcPr marL="171767" marR="171767" marT="114617" marB="114617" anchor="ctr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流程图: 可选过程 1" title=""/>
          <p:cNvSpPr/>
          <p:nvPr/>
        </p:nvSpPr>
        <p:spPr>
          <a:xfrm>
            <a:off x="1337945" y="909320"/>
            <a:ext cx="2127885" cy="59499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 title=""/>
          <p:cNvSpPr/>
          <p:nvPr/>
        </p:nvSpPr>
        <p:spPr>
          <a:xfrm>
            <a:off x="1337945" y="1383665"/>
            <a:ext cx="10436860" cy="480822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4103" title=""/>
          <p:cNvSpPr txBox="1"/>
          <p:nvPr userDrawn="1"/>
        </p:nvSpPr>
        <p:spPr>
          <a:xfrm>
            <a:off x="1583055" y="954405"/>
            <a:ext cx="1643380" cy="523240"/>
          </a:xfrm>
          <a:prstGeom prst="rect">
            <a:avLst/>
          </a:prstGeom>
          <a:noFill/>
          <a:ln w="9525">
            <a:noFill/>
          </a:ln>
        </p:spPr>
        <p:txBody>
          <a:bodyPr wrap="square" lIns="90169" tIns="46989" rIns="90169" bIns="46989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拓展阅读</a:t>
            </a:r>
            <a:endParaRPr lang="zh-CN" altLang="en-US" sz="28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764030" y="1691005"/>
            <a:ext cx="9704070" cy="1845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/>
              <a:t>思维可视化的常见形式</a:t>
            </a:r>
            <a:endParaRPr lang="zh-CN" altLang="en-US" sz="2400" b="1"/>
          </a:p>
          <a:p>
            <a:r>
              <a:rPr lang="en-US" altLang="zh-CN"/>
              <a:t>        </a:t>
            </a:r>
            <a:r>
              <a:rPr lang="zh-CN" altLang="en-US"/>
              <a:t>思维可视化，是指运用一系列图示技术，把本来不可视的思维呈现出来，使其清晰可见。被可视化的内容，利于人们理解和记忆，可有效提高信息加工、信息传递的效率。思维可视化通常可分为</a:t>
            </a:r>
            <a:r>
              <a:rPr lang="en-US" altLang="zh-CN"/>
              <a:t> “</a:t>
            </a:r>
            <a:r>
              <a:rPr lang="zh-CN" altLang="en-US"/>
              <a:t>思维结果可视化</a:t>
            </a:r>
            <a:r>
              <a:rPr lang="en-US" altLang="zh-CN"/>
              <a:t>”“</a:t>
            </a:r>
            <a:r>
              <a:rPr lang="zh-CN" altLang="en-US"/>
              <a:t>思维过程可视化</a:t>
            </a:r>
            <a:r>
              <a:rPr lang="en-US" altLang="zh-CN"/>
              <a:t>”“</a:t>
            </a:r>
            <a:r>
              <a:rPr lang="zh-CN" altLang="en-US"/>
              <a:t>思维方法可视化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        “</a:t>
            </a:r>
            <a:r>
              <a:rPr lang="zh-CN" altLang="en-US"/>
              <a:t>思维结果可视化</a:t>
            </a:r>
            <a:r>
              <a:rPr lang="en-US" altLang="zh-CN"/>
              <a:t>” </a:t>
            </a:r>
            <a:r>
              <a:rPr lang="zh-CN" altLang="en-US"/>
              <a:t>关注最终结果的展示。比如知识体系形成的思维导图、术语定义形成的概念图等。思维结果可视化的主要特征，是图形在空间上展开。</a:t>
            </a:r>
            <a:endParaRPr lang="zh-CN" altLang="en-US"/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830" y="3602355"/>
            <a:ext cx="5791835" cy="23437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流程图: 可选过程 1" title=""/>
          <p:cNvSpPr/>
          <p:nvPr/>
        </p:nvSpPr>
        <p:spPr>
          <a:xfrm>
            <a:off x="1337945" y="909320"/>
            <a:ext cx="2127885" cy="59499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 title=""/>
          <p:cNvSpPr/>
          <p:nvPr/>
        </p:nvSpPr>
        <p:spPr>
          <a:xfrm>
            <a:off x="1337945" y="1383665"/>
            <a:ext cx="10436860" cy="480822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4103" title=""/>
          <p:cNvSpPr txBox="1"/>
          <p:nvPr userDrawn="1"/>
        </p:nvSpPr>
        <p:spPr>
          <a:xfrm>
            <a:off x="1583055" y="954405"/>
            <a:ext cx="1643380" cy="523240"/>
          </a:xfrm>
          <a:prstGeom prst="rect">
            <a:avLst/>
          </a:prstGeom>
          <a:noFill/>
          <a:ln w="9525">
            <a:noFill/>
          </a:ln>
        </p:spPr>
        <p:txBody>
          <a:bodyPr wrap="square" lIns="90169" tIns="46989" rIns="90169" bIns="46989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拓展阅读</a:t>
            </a:r>
            <a:endParaRPr lang="zh-CN" altLang="en-US" sz="28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764030" y="1691005"/>
            <a:ext cx="97040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/>
              <a:t>思维可视化的常见形式</a:t>
            </a:r>
            <a:endParaRPr lang="zh-CN" altLang="en-US" sz="2400" b="1"/>
          </a:p>
          <a:p>
            <a:r>
              <a:rPr lang="en-US" altLang="zh-CN"/>
              <a:t>        </a:t>
            </a:r>
            <a:r>
              <a:rPr lang="zh-CN" altLang="en-US"/>
              <a:t>思维过程可视化</a:t>
            </a:r>
            <a:r>
              <a:rPr lang="en-US" altLang="zh-CN"/>
              <a:t>’</a:t>
            </a:r>
            <a:r>
              <a:rPr lang="zh-CN" altLang="en-US"/>
              <a:t>关注整个过程的展示。包括步骤、流程、时间线，比如流程图、阶梯图、工作进度图等。思维过程可视化的主要特征，是图形在时间线上展开。</a:t>
            </a:r>
            <a:endParaRPr lang="zh-CN" altLang="en-US"/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4173855" y="2892425"/>
            <a:ext cx="4373245" cy="3221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流程图: 可选过程 1" title=""/>
          <p:cNvSpPr/>
          <p:nvPr/>
        </p:nvSpPr>
        <p:spPr>
          <a:xfrm>
            <a:off x="1337945" y="909320"/>
            <a:ext cx="2127885" cy="59499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 title=""/>
          <p:cNvSpPr/>
          <p:nvPr/>
        </p:nvSpPr>
        <p:spPr>
          <a:xfrm>
            <a:off x="1337945" y="1383665"/>
            <a:ext cx="10436860" cy="480822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4103" title=""/>
          <p:cNvSpPr txBox="1"/>
          <p:nvPr userDrawn="1"/>
        </p:nvSpPr>
        <p:spPr>
          <a:xfrm>
            <a:off x="1583055" y="954405"/>
            <a:ext cx="1643380" cy="523240"/>
          </a:xfrm>
          <a:prstGeom prst="rect">
            <a:avLst/>
          </a:prstGeom>
          <a:noFill/>
          <a:ln w="9525">
            <a:noFill/>
          </a:ln>
        </p:spPr>
        <p:txBody>
          <a:bodyPr wrap="square" lIns="90169" tIns="46989" rIns="90169" bIns="46989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拓展阅读</a:t>
            </a:r>
            <a:endParaRPr lang="zh-CN" altLang="en-US" sz="28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764030" y="1691005"/>
            <a:ext cx="97040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/>
              <a:t>思维可视化的常见形式</a:t>
            </a:r>
            <a:endParaRPr lang="zh-CN" altLang="en-US" sz="2400" b="1"/>
          </a:p>
          <a:p>
            <a:r>
              <a:rPr lang="en-US" altLang="zh-CN"/>
              <a:t>        </a:t>
            </a:r>
            <a:r>
              <a:rPr lang="zh-CN" altLang="en-US"/>
              <a:t>思维方法可视化关注方法的展示。比如处理事务的</a:t>
            </a:r>
            <a:r>
              <a:rPr lang="en-US" altLang="zh-CN"/>
              <a:t>‘</a:t>
            </a:r>
            <a:r>
              <a:rPr lang="zh-CN" altLang="en-US"/>
              <a:t>四象限法</a:t>
            </a:r>
            <a:r>
              <a:rPr lang="en-US" altLang="zh-CN"/>
              <a:t>’</a:t>
            </a:r>
            <a:r>
              <a:rPr lang="zh-CN" altLang="en-US"/>
              <a:t>、写作用文的</a:t>
            </a:r>
            <a:r>
              <a:rPr lang="en-US" altLang="zh-CN"/>
              <a:t>‘</a:t>
            </a:r>
            <a:r>
              <a:rPr lang="zh-CN" altLang="en-US"/>
              <a:t>九宫格法</a:t>
            </a:r>
            <a:r>
              <a:rPr lang="en-US" altLang="zh-CN"/>
              <a:t>’</a:t>
            </a:r>
            <a:r>
              <a:rPr lang="zh-CN" altLang="en-US"/>
              <a:t>、思考问题的</a:t>
            </a:r>
            <a:r>
              <a:rPr lang="en-US" altLang="zh-CN"/>
              <a:t>‘</a:t>
            </a:r>
            <a:r>
              <a:rPr lang="zh-CN" altLang="en-US"/>
              <a:t>分层级思维法</a:t>
            </a:r>
            <a:r>
              <a:rPr lang="en-US" altLang="zh-CN"/>
              <a:t>’</a:t>
            </a:r>
            <a:r>
              <a:rPr lang="zh-CN" altLang="en-US"/>
              <a:t>等。</a:t>
            </a:r>
            <a:endParaRPr lang="zh-CN" altLang="en-US"/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>
            <a:lum contrast="6000"/>
          </a:blip>
          <a:stretch>
            <a:fillRect/>
          </a:stretch>
        </p:blipFill>
        <p:spPr>
          <a:xfrm>
            <a:off x="3930015" y="2892425"/>
            <a:ext cx="5772150" cy="3161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流程图: 可选过程 1" title=""/>
          <p:cNvSpPr/>
          <p:nvPr/>
        </p:nvSpPr>
        <p:spPr>
          <a:xfrm>
            <a:off x="1337945" y="909320"/>
            <a:ext cx="2127885" cy="594995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 title=""/>
          <p:cNvSpPr/>
          <p:nvPr/>
        </p:nvSpPr>
        <p:spPr>
          <a:xfrm>
            <a:off x="1337945" y="1383665"/>
            <a:ext cx="10436860" cy="4808220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4103" title=""/>
          <p:cNvSpPr txBox="1"/>
          <p:nvPr userDrawn="1"/>
        </p:nvSpPr>
        <p:spPr>
          <a:xfrm>
            <a:off x="1583055" y="954405"/>
            <a:ext cx="1643380" cy="523240"/>
          </a:xfrm>
          <a:prstGeom prst="rect">
            <a:avLst/>
          </a:prstGeom>
          <a:noFill/>
          <a:ln w="9525">
            <a:noFill/>
          </a:ln>
        </p:spPr>
        <p:txBody>
          <a:bodyPr wrap="square" lIns="90169" tIns="46989" rIns="90169" bIns="46989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拓展阅读</a:t>
            </a:r>
            <a:endParaRPr lang="zh-CN" altLang="en-US" sz="28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764030" y="1671955"/>
            <a:ext cx="9704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/>
              <a:t>思考：</a:t>
            </a:r>
            <a:r>
              <a:rPr lang="zh-CN" altLang="en-US" sz="2400"/>
              <a:t>本单元的图</a:t>
            </a:r>
            <a:r>
              <a:rPr lang="en-US" altLang="zh-CN" sz="2400"/>
              <a:t> 1-1-1 </a:t>
            </a:r>
            <a:r>
              <a:rPr lang="zh-CN" altLang="en-US" sz="2400"/>
              <a:t>和图</a:t>
            </a:r>
            <a:r>
              <a:rPr lang="en-US" altLang="zh-CN" sz="2400"/>
              <a:t> 1-2-1</a:t>
            </a:r>
            <a:r>
              <a:rPr lang="zh-CN" altLang="en-US" sz="2400"/>
              <a:t>，分属哪种思维可视化呢？</a:t>
            </a:r>
            <a:endParaRPr lang="zh-CN" altLang="en-US" sz="2400"/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460" y="2132330"/>
            <a:ext cx="1931035" cy="3726815"/>
          </a:xfrm>
          <a:prstGeom prst="rect">
            <a:avLst/>
          </a:prstGeom>
        </p:spPr>
      </p:pic>
      <p:grpSp>
        <p:nvGrpSpPr>
          <p:cNvPr id="19" name="组合 18" title=""/>
          <p:cNvGrpSpPr/>
          <p:nvPr/>
        </p:nvGrpSpPr>
        <p:grpSpPr>
          <a:xfrm>
            <a:off x="7641590" y="2409825"/>
            <a:ext cx="3373120" cy="3003550"/>
            <a:chOff x="12034" y="4974"/>
            <a:chExt cx="5312" cy="4730"/>
          </a:xfrm>
        </p:grpSpPr>
        <p:grpSp>
          <p:nvGrpSpPr>
            <p:cNvPr id="8" name="组合 7"/>
            <p:cNvGrpSpPr/>
            <p:nvPr/>
          </p:nvGrpSpPr>
          <p:grpSpPr>
            <a:xfrm>
              <a:off x="12034" y="4974"/>
              <a:ext cx="5312" cy="4730"/>
              <a:chOff x="12034" y="4974"/>
              <a:chExt cx="5312" cy="473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3652" y="6238"/>
                <a:ext cx="2077" cy="205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/>
              </a:p>
            </p:txBody>
          </p:sp>
          <p:sp>
            <p:nvSpPr>
              <p:cNvPr id="10" name="椭圆形标注 9"/>
              <p:cNvSpPr/>
              <p:nvPr/>
            </p:nvSpPr>
            <p:spPr>
              <a:xfrm>
                <a:off x="15420" y="5134"/>
                <a:ext cx="1417" cy="1417"/>
              </a:xfrm>
              <a:prstGeom prst="wedgeEllipseCallout">
                <a:avLst>
                  <a:gd name="adj1" fmla="val -52046"/>
                  <a:gd name="adj2" fmla="val 48072"/>
                </a:avLst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形标注 10"/>
              <p:cNvSpPr/>
              <p:nvPr/>
            </p:nvSpPr>
            <p:spPr>
              <a:xfrm>
                <a:off x="15930" y="6711"/>
                <a:ext cx="1417" cy="1417"/>
              </a:xfrm>
              <a:prstGeom prst="wedgeEllipseCallout">
                <a:avLst>
                  <a:gd name="adj1" fmla="val -63687"/>
                  <a:gd name="adj2" fmla="val -963"/>
                </a:avLst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形标注 11"/>
              <p:cNvSpPr/>
              <p:nvPr/>
            </p:nvSpPr>
            <p:spPr>
              <a:xfrm>
                <a:off x="15038" y="8154"/>
                <a:ext cx="1417" cy="1417"/>
              </a:xfrm>
              <a:prstGeom prst="wedgeEllipseCallout">
                <a:avLst>
                  <a:gd name="adj1" fmla="val -39205"/>
                  <a:gd name="adj2" fmla="val -47460"/>
                </a:avLst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形标注 12"/>
              <p:cNvSpPr/>
              <p:nvPr/>
            </p:nvSpPr>
            <p:spPr>
              <a:xfrm>
                <a:off x="13149" y="4974"/>
                <a:ext cx="1417" cy="1417"/>
              </a:xfrm>
              <a:prstGeom prst="wedgeEllipseCallout">
                <a:avLst>
                  <a:gd name="adj1" fmla="val 47225"/>
                  <a:gd name="adj2" fmla="val 39464"/>
                </a:avLst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形标注 13"/>
              <p:cNvSpPr/>
              <p:nvPr/>
            </p:nvSpPr>
            <p:spPr>
              <a:xfrm>
                <a:off x="12034" y="6692"/>
                <a:ext cx="1417" cy="1417"/>
              </a:xfrm>
              <a:prstGeom prst="wedgeEllipseCallout">
                <a:avLst>
                  <a:gd name="adj1" fmla="val 63523"/>
                  <a:gd name="adj2" fmla="val -4421"/>
                </a:avLst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形标注 14"/>
              <p:cNvSpPr/>
              <p:nvPr/>
            </p:nvSpPr>
            <p:spPr>
              <a:xfrm>
                <a:off x="12965" y="8288"/>
                <a:ext cx="1417" cy="1417"/>
              </a:xfrm>
              <a:prstGeom prst="wedgeEllipseCallout">
                <a:avLst>
                  <a:gd name="adj1" fmla="val 42992"/>
                  <a:gd name="adj2" fmla="val -57831"/>
                </a:avLst>
              </a:prstGeom>
              <a:noFill/>
              <a:ln>
                <a:solidFill>
                  <a:schemeClr val="accent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4073" y="6692"/>
              <a:ext cx="1234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sz="14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菜名：</a:t>
              </a:r>
              <a:endParaRPr lang="zh-CN" sz="1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332" y="5230"/>
              <a:ext cx="1050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sz="12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味型：</a:t>
              </a:r>
              <a:endParaRPr lang="zh-CN" sz="1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420" y="5430"/>
              <a:ext cx="1417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sz="12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适宜人群：</a:t>
              </a:r>
              <a:endParaRPr lang="zh-CN" sz="1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099" y="7046"/>
              <a:ext cx="1050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sz="1200" b="1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主材：</a:t>
              </a:r>
              <a:endParaRPr lang="zh-CN" sz="1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Rectangle 8" title=""/>
          <p:cNvSpPr>
            <a:spLocks noChangeArrowheads="1"/>
          </p:cNvSpPr>
          <p:nvPr/>
        </p:nvSpPr>
        <p:spPr bwMode="auto">
          <a:xfrm>
            <a:off x="303343" y="1016360"/>
            <a:ext cx="1488831" cy="457200"/>
          </a:xfrm>
          <a:prstGeom prst="rect">
            <a:avLst/>
          </a:prstGeom>
          <a:gradFill rotWithShape="1">
            <a:gsLst>
              <a:gs pos="0">
                <a:srgbClr val="573A7A"/>
              </a:gs>
              <a:gs pos="50000">
                <a:srgbClr val="A971ED"/>
              </a:gs>
              <a:gs pos="100000">
                <a:srgbClr val="573A7A"/>
              </a:gs>
            </a:gsLst>
            <a:lin ang="0" scaled="1"/>
          </a:gradFill>
          <a:ln>
            <a:noFill/>
          </a:ln>
          <a:effectLst>
            <a:prstShdw prst="shdw17" dist="63500" dir="5400000">
              <a:srgbClr val="65448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b="1" smtClean="0"/>
              <a:t>项目主题</a:t>
            </a:r>
            <a:endParaRPr lang="en-US" altLang="zh-CN" b="1"/>
          </a:p>
        </p:txBody>
      </p:sp>
      <p:sp>
        <p:nvSpPr>
          <p:cNvPr id="2" name="Rectangle 18" title=""/>
          <p:cNvSpPr>
            <a:spLocks noChangeArrowheads="1"/>
          </p:cNvSpPr>
          <p:nvPr/>
        </p:nvSpPr>
        <p:spPr bwMode="auto">
          <a:xfrm>
            <a:off x="2032635" y="1016635"/>
            <a:ext cx="86836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美食之旅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2032635" y="1561465"/>
            <a:ext cx="9889490" cy="1024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能对信息进行编辑、整理、发布、评价，是信息社会公民的基本素质。本项目以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“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美食介绍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 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为例，让同学们学会简单的网页编辑、发布技能，提升信息评价能力，并在此过程中感受我国传统美食文化的博大精深。</a:t>
            </a:r>
            <a:endParaRPr lang="zh-CN" altLang="en-US" sz="20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endParaRPr lang="zh-CN" altLang="en-US" sz="20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5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3343" y="1902038"/>
            <a:ext cx="1488831" cy="457200"/>
          </a:xfrm>
          <a:prstGeom prst="rect">
            <a:avLst/>
          </a:prstGeom>
          <a:gradFill rotWithShape="1">
            <a:gsLst>
              <a:gs pos="0">
                <a:srgbClr val="284E75"/>
              </a:gs>
              <a:gs pos="50000">
                <a:srgbClr val="4D98E3"/>
              </a:gs>
              <a:gs pos="100000">
                <a:srgbClr val="284E75"/>
              </a:gs>
            </a:gsLst>
            <a:lin ang="0" scaled="1"/>
          </a:gradFill>
          <a:ln>
            <a:noFill/>
          </a:ln>
          <a:effectLst>
            <a:prstShdw prst="shdw17" dist="63500" dir="5400000">
              <a:srgbClr val="2E5B8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b="1" smtClean="0"/>
              <a:t>项目背景</a:t>
            </a:r>
            <a:endParaRPr lang="en-US" altLang="zh-CN" b="1"/>
          </a:p>
        </p:txBody>
      </p:sp>
      <p:sp>
        <p:nvSpPr>
          <p:cNvPr id="6" name="Rectangle 8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3343" y="2902452"/>
            <a:ext cx="1488831" cy="457200"/>
          </a:xfrm>
          <a:prstGeom prst="rect">
            <a:avLst/>
          </a:prstGeom>
          <a:gradFill rotWithShape="1">
            <a:gsLst>
              <a:gs pos="0">
                <a:srgbClr val="573A7A"/>
              </a:gs>
              <a:gs pos="50000">
                <a:srgbClr val="A971ED"/>
              </a:gs>
              <a:gs pos="100000">
                <a:srgbClr val="573A7A"/>
              </a:gs>
            </a:gsLst>
            <a:lin ang="0" scaled="1"/>
          </a:gradFill>
          <a:ln>
            <a:noFill/>
          </a:ln>
          <a:effectLst>
            <a:prstShdw prst="shdw17" dist="63500" dir="5400000">
              <a:srgbClr val="65448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b="1" smtClean="0"/>
              <a:t>项目目标</a:t>
            </a:r>
            <a:endParaRPr lang="en-US" altLang="zh-CN" b="1"/>
          </a:p>
        </p:txBody>
      </p:sp>
      <p:sp>
        <p:nvSpPr>
          <p:cNvPr id="7" name="文本框 6" title=""/>
          <p:cNvSpPr txBox="1"/>
          <p:nvPr/>
        </p:nvSpPr>
        <p:spPr>
          <a:xfrm>
            <a:off x="2032635" y="2498725"/>
            <a:ext cx="98894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“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美食介绍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 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为项目载体，掌握简单的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Markdown 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标记语言，能使用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Markdown 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撰写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“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美食介绍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 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文档，并能使用静态网页生成工具</a:t>
            </a:r>
            <a:r>
              <a:rPr lang="en-US" altLang="zh-CN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Mkdocs</a:t>
            </a:r>
            <a:r>
              <a:rPr lang="zh-CN" altLang="en-US" sz="2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，将撰写的文档发布为网页。通过完成本项目，提升信息编辑、发布、评价等方面的信息素养。</a:t>
            </a:r>
            <a:endParaRPr lang="zh-CN" altLang="en-US" sz="20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20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副标题 2" title=""/>
          <p:cNvSpPr txBox="1"/>
          <p:nvPr/>
        </p:nvSpPr>
        <p:spPr>
          <a:xfrm>
            <a:off x="97946" y="277946"/>
            <a:ext cx="4778853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mtClean="0">
                <a:solidFill>
                  <a:prstClr val="white"/>
                </a:solidFill>
              </a:rPr>
              <a:t>第二单元　制作在线宣传手册</a:t>
            </a:r>
            <a:endParaRPr lang="zh-CN" altLang="en-US" smtClean="0">
              <a:solidFill>
                <a:prstClr val="white"/>
              </a:solidFill>
            </a:endParaRPr>
          </a:p>
          <a:p>
            <a:pPr>
              <a:defRPr/>
            </a:pPr>
            <a:endParaRPr lang="zh-CN" altLang="en-US" smtClean="0">
              <a:solidFill>
                <a:prstClr val="white"/>
              </a:solidFill>
            </a:endParaRPr>
          </a:p>
        </p:txBody>
      </p:sp>
      <p:sp>
        <p:nvSpPr>
          <p:cNvPr id="12" name="Rectangle 5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3343" y="3749595"/>
            <a:ext cx="1488831" cy="457200"/>
          </a:xfrm>
          <a:prstGeom prst="rect">
            <a:avLst/>
          </a:prstGeom>
          <a:gradFill rotWithShape="1">
            <a:gsLst>
              <a:gs pos="0">
                <a:srgbClr val="284E75"/>
              </a:gs>
              <a:gs pos="50000">
                <a:srgbClr val="4D98E3"/>
              </a:gs>
              <a:gs pos="100000">
                <a:srgbClr val="284E75"/>
              </a:gs>
            </a:gsLst>
            <a:lin ang="0" scaled="1"/>
          </a:gradFill>
          <a:ln>
            <a:noFill/>
          </a:ln>
          <a:effectLst>
            <a:prstShdw prst="shdw17" dist="63500" dir="5400000">
              <a:srgbClr val="2E5B8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b="1" smtClean="0"/>
              <a:t>学习过程</a:t>
            </a:r>
            <a:endParaRPr lang="en-US" altLang="zh-CN" b="1"/>
          </a:p>
        </p:txBody>
      </p:sp>
      <p:sp>
        <p:nvSpPr>
          <p:cNvPr id="4" name="圆角矩形 3" title=""/>
          <p:cNvSpPr/>
          <p:nvPr/>
        </p:nvSpPr>
        <p:spPr>
          <a:xfrm>
            <a:off x="2709545" y="3661410"/>
            <a:ext cx="1830070" cy="504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确定主题</a:t>
            </a:r>
            <a:endParaRPr lang="zh-CN" altLang="en-US" sz="1600"/>
          </a:p>
        </p:txBody>
      </p:sp>
      <p:sp>
        <p:nvSpPr>
          <p:cNvPr id="9" name="圆角矩形 8" title=""/>
          <p:cNvSpPr/>
          <p:nvPr/>
        </p:nvSpPr>
        <p:spPr>
          <a:xfrm>
            <a:off x="5615305" y="3661410"/>
            <a:ext cx="1859280" cy="504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编辑页面</a:t>
            </a:r>
            <a:endParaRPr lang="zh-CN" altLang="en-US" sz="1600"/>
          </a:p>
        </p:txBody>
      </p:sp>
      <p:sp>
        <p:nvSpPr>
          <p:cNvPr id="10" name="圆角矩形 9" title=""/>
          <p:cNvSpPr/>
          <p:nvPr/>
        </p:nvSpPr>
        <p:spPr>
          <a:xfrm>
            <a:off x="8549640" y="3661410"/>
            <a:ext cx="1855470" cy="504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交流发布</a:t>
            </a:r>
            <a:endParaRPr lang="zh-CN" altLang="en-US" sz="1600"/>
          </a:p>
        </p:txBody>
      </p:sp>
      <p:sp>
        <p:nvSpPr>
          <p:cNvPr id="21" name="右箭头 20" title=""/>
          <p:cNvSpPr/>
          <p:nvPr/>
        </p:nvSpPr>
        <p:spPr>
          <a:xfrm>
            <a:off x="4624070" y="3836670"/>
            <a:ext cx="855980" cy="152400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 title=""/>
          <p:cNvSpPr/>
          <p:nvPr/>
        </p:nvSpPr>
        <p:spPr>
          <a:xfrm>
            <a:off x="7652385" y="3836670"/>
            <a:ext cx="855980" cy="152400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19" title=""/>
          <p:cNvSpPr/>
          <p:nvPr>
            <p:custDataLst>
              <p:tags r:id="rId6"/>
            </p:custDataLst>
          </p:nvPr>
        </p:nvSpPr>
        <p:spPr>
          <a:xfrm flipH="1">
            <a:off x="8494395" y="4220845"/>
            <a:ext cx="1919605" cy="2064385"/>
          </a:xfrm>
          <a:custGeom>
            <a:gdLst>
              <a:gd name="connsiteX0" fmla="*/ 221625 w 2544124"/>
              <a:gd name="connsiteY0" fmla="*/ 0 h 3182029"/>
              <a:gd name="connsiteX1" fmla="*/ 2225375 w 2544124"/>
              <a:gd name="connsiteY1" fmla="*/ 0 h 3182029"/>
              <a:gd name="connsiteX2" fmla="*/ 2446348 w 2544124"/>
              <a:gd name="connsiteY2" fmla="*/ 221001 h 3182029"/>
              <a:gd name="connsiteX3" fmla="*/ 2446348 w 2544124"/>
              <a:gd name="connsiteY3" fmla="*/ 1498115 h 3182029"/>
              <a:gd name="connsiteX4" fmla="*/ 2544124 w 2544124"/>
              <a:gd name="connsiteY4" fmla="*/ 1590688 h 3182029"/>
              <a:gd name="connsiteX5" fmla="*/ 2446348 w 2544124"/>
              <a:gd name="connsiteY5" fmla="*/ 1683261 h 3182029"/>
              <a:gd name="connsiteX6" fmla="*/ 2446348 w 2544124"/>
              <a:gd name="connsiteY6" fmla="*/ 2961027 h 3182029"/>
              <a:gd name="connsiteX7" fmla="*/ 2225375 w 2544124"/>
              <a:gd name="connsiteY7" fmla="*/ 3182029 h 3182029"/>
              <a:gd name="connsiteX8" fmla="*/ 221625 w 2544124"/>
              <a:gd name="connsiteY8" fmla="*/ 3182029 h 3182029"/>
              <a:gd name="connsiteX9" fmla="*/ 0 w 2544124"/>
              <a:gd name="connsiteY9" fmla="*/ 2961027 h 3182029"/>
              <a:gd name="connsiteX10" fmla="*/ 0 w 2544124"/>
              <a:gd name="connsiteY10" fmla="*/ 221001 h 3182029"/>
              <a:gd name="connsiteX11" fmla="*/ 221625 w 2544124"/>
              <a:gd name="connsiteY11" fmla="*/ 0 h 31820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4124" h="3182029">
                <a:moveTo>
                  <a:pt x="221625" y="0"/>
                </a:moveTo>
                <a:lnTo>
                  <a:pt x="2225375" y="0"/>
                </a:lnTo>
                <a:cubicBezTo>
                  <a:pt x="2347920" y="0"/>
                  <a:pt x="2446348" y="99092"/>
                  <a:pt x="2446348" y="221001"/>
                </a:cubicBezTo>
                <a:lnTo>
                  <a:pt x="2446348" y="1498115"/>
                </a:lnTo>
                <a:lnTo>
                  <a:pt x="2544124" y="1590688"/>
                </a:lnTo>
                <a:lnTo>
                  <a:pt x="2446348" y="1683261"/>
                </a:lnTo>
                <a:lnTo>
                  <a:pt x="2446348" y="2961027"/>
                </a:lnTo>
                <a:cubicBezTo>
                  <a:pt x="2446348" y="3082937"/>
                  <a:pt x="2347920" y="3182029"/>
                  <a:pt x="2225375" y="3182029"/>
                </a:cubicBezTo>
                <a:lnTo>
                  <a:pt x="221625" y="3182029"/>
                </a:lnTo>
                <a:cubicBezTo>
                  <a:pt x="99079" y="3182029"/>
                  <a:pt x="0" y="3082937"/>
                  <a:pt x="0" y="2961027"/>
                </a:cubicBezTo>
                <a:lnTo>
                  <a:pt x="0" y="221001"/>
                </a:lnTo>
                <a:cubicBezTo>
                  <a:pt x="0" y="99092"/>
                  <a:pt x="99079" y="0"/>
                  <a:pt x="22162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8118" tIns="463888" rIns="300380" bIns="821396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endParaRPr lang="zh-CN" altLang="zh-CN" sz="16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zh-CN" sz="16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7" name="任意多边形: 形状 26" title=""/>
          <p:cNvSpPr/>
          <p:nvPr>
            <p:custDataLst>
              <p:tags r:id="rId7"/>
            </p:custDataLst>
          </p:nvPr>
        </p:nvSpPr>
        <p:spPr>
          <a:xfrm flipH="1">
            <a:off x="5547995" y="4220845"/>
            <a:ext cx="1919605" cy="2064385"/>
          </a:xfrm>
          <a:custGeom>
            <a:gdLst>
              <a:gd name="connsiteX0" fmla="*/ 221625 w 2544124"/>
              <a:gd name="connsiteY0" fmla="*/ 0 h 3182029"/>
              <a:gd name="connsiteX1" fmla="*/ 2225375 w 2544124"/>
              <a:gd name="connsiteY1" fmla="*/ 0 h 3182029"/>
              <a:gd name="connsiteX2" fmla="*/ 2446348 w 2544124"/>
              <a:gd name="connsiteY2" fmla="*/ 221001 h 3182029"/>
              <a:gd name="connsiteX3" fmla="*/ 2446348 w 2544124"/>
              <a:gd name="connsiteY3" fmla="*/ 1498115 h 3182029"/>
              <a:gd name="connsiteX4" fmla="*/ 2544124 w 2544124"/>
              <a:gd name="connsiteY4" fmla="*/ 1590688 h 3182029"/>
              <a:gd name="connsiteX5" fmla="*/ 2446348 w 2544124"/>
              <a:gd name="connsiteY5" fmla="*/ 1683261 h 3182029"/>
              <a:gd name="connsiteX6" fmla="*/ 2446348 w 2544124"/>
              <a:gd name="connsiteY6" fmla="*/ 2961027 h 3182029"/>
              <a:gd name="connsiteX7" fmla="*/ 2225375 w 2544124"/>
              <a:gd name="connsiteY7" fmla="*/ 3182029 h 3182029"/>
              <a:gd name="connsiteX8" fmla="*/ 221625 w 2544124"/>
              <a:gd name="connsiteY8" fmla="*/ 3182029 h 3182029"/>
              <a:gd name="connsiteX9" fmla="*/ 0 w 2544124"/>
              <a:gd name="connsiteY9" fmla="*/ 2961027 h 3182029"/>
              <a:gd name="connsiteX10" fmla="*/ 0 w 2544124"/>
              <a:gd name="connsiteY10" fmla="*/ 221001 h 3182029"/>
              <a:gd name="connsiteX11" fmla="*/ 221625 w 2544124"/>
              <a:gd name="connsiteY11" fmla="*/ 0 h 31820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4124" h="3182029">
                <a:moveTo>
                  <a:pt x="221625" y="0"/>
                </a:moveTo>
                <a:lnTo>
                  <a:pt x="2225375" y="0"/>
                </a:lnTo>
                <a:cubicBezTo>
                  <a:pt x="2347920" y="0"/>
                  <a:pt x="2446348" y="99092"/>
                  <a:pt x="2446348" y="221001"/>
                </a:cubicBezTo>
                <a:lnTo>
                  <a:pt x="2446348" y="1498115"/>
                </a:lnTo>
                <a:lnTo>
                  <a:pt x="2544124" y="1590688"/>
                </a:lnTo>
                <a:lnTo>
                  <a:pt x="2446348" y="1683261"/>
                </a:lnTo>
                <a:lnTo>
                  <a:pt x="2446348" y="2961027"/>
                </a:lnTo>
                <a:cubicBezTo>
                  <a:pt x="2446348" y="3082937"/>
                  <a:pt x="2347920" y="3182029"/>
                  <a:pt x="2225375" y="3182029"/>
                </a:cubicBezTo>
                <a:lnTo>
                  <a:pt x="221625" y="3182029"/>
                </a:lnTo>
                <a:cubicBezTo>
                  <a:pt x="99079" y="3182029"/>
                  <a:pt x="0" y="3082937"/>
                  <a:pt x="0" y="2961027"/>
                </a:cubicBezTo>
                <a:lnTo>
                  <a:pt x="0" y="221001"/>
                </a:lnTo>
                <a:cubicBezTo>
                  <a:pt x="0" y="99092"/>
                  <a:pt x="99079" y="0"/>
                  <a:pt x="22162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8348" tIns="463888" rIns="313486" bIns="821396" numCol="1" spcCol="0" rtlCol="0" fromWordArt="0" anchor="ctr" anchorCtr="0" forceAA="0" compatLnSpc="1">
            <a:noAutofit/>
          </a:bodyPr>
          <a:lstStyle/>
          <a:p>
            <a:pPr>
              <a:lnSpc>
                <a:spcPct val="130000"/>
              </a:lnSpc>
            </a:pPr>
            <a:endParaRPr lang="zh-CN" altLang="zh-CN" sz="16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zh-CN" sz="16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" name="装饰" title=""/>
          <p:cNvSpPr/>
          <p:nvPr>
            <p:custDataLst>
              <p:tags r:id="rId8"/>
            </p:custDataLst>
          </p:nvPr>
        </p:nvSpPr>
        <p:spPr>
          <a:xfrm flipH="1">
            <a:off x="2620645" y="4220845"/>
            <a:ext cx="1919605" cy="2064385"/>
          </a:xfrm>
          <a:custGeom>
            <a:gdLst>
              <a:gd name="adj" fmla="val 903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03" h="4881">
                <a:moveTo>
                  <a:pt x="339" y="0"/>
                </a:moveTo>
                <a:lnTo>
                  <a:pt x="3414" y="0"/>
                </a:lnTo>
                <a:cubicBezTo>
                  <a:pt x="3601" y="0"/>
                  <a:pt x="3753" y="152"/>
                  <a:pt x="3753" y="339"/>
                </a:cubicBezTo>
                <a:lnTo>
                  <a:pt x="3753" y="2298"/>
                </a:lnTo>
                <a:lnTo>
                  <a:pt x="3903" y="2440"/>
                </a:lnTo>
                <a:lnTo>
                  <a:pt x="3753" y="2582"/>
                </a:lnTo>
                <a:lnTo>
                  <a:pt x="3753" y="4542"/>
                </a:lnTo>
                <a:cubicBezTo>
                  <a:pt x="3753" y="4729"/>
                  <a:pt x="3601" y="4881"/>
                  <a:pt x="3414" y="4881"/>
                </a:cubicBezTo>
                <a:lnTo>
                  <a:pt x="339" y="4881"/>
                </a:lnTo>
                <a:cubicBezTo>
                  <a:pt x="152" y="4881"/>
                  <a:pt x="0" y="4729"/>
                  <a:pt x="0" y="4542"/>
                </a:cubicBezTo>
                <a:lnTo>
                  <a:pt x="0" y="339"/>
                </a:lnTo>
                <a:cubicBezTo>
                  <a:pt x="0" y="152"/>
                  <a:pt x="152" y="0"/>
                  <a:pt x="33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17942" tIns="463889" rIns="331037" bIns="820760" rtlCol="0" anchor="ctr">
            <a:noAutofit/>
          </a:bodyPr>
          <a:lstStyle/>
          <a:p>
            <a:pPr>
              <a:lnSpc>
                <a:spcPct val="130000"/>
              </a:lnSpc>
            </a:pPr>
            <a:endParaRPr lang="zh-CN" altLang="zh-CN" sz="160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zh-CN" sz="16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0" name="文本框 29" title=""/>
          <p:cNvSpPr txBox="1"/>
          <p:nvPr/>
        </p:nvSpPr>
        <p:spPr>
          <a:xfrm>
            <a:off x="2741930" y="4271645"/>
            <a:ext cx="1659890" cy="186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确定要展示的主题；</a:t>
            </a:r>
            <a:endParaRPr lang="zh-CN" altLang="en-US" sz="1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利用智能搜索引擎，围绕主题收集、整理素材。</a:t>
            </a:r>
            <a:endParaRPr lang="en-US" altLang="zh-CN" sz="1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1" name="文本框 30" title=""/>
          <p:cNvSpPr txBox="1"/>
          <p:nvPr/>
        </p:nvSpPr>
        <p:spPr>
          <a:xfrm>
            <a:off x="5634355" y="4271645"/>
            <a:ext cx="1833245" cy="2012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了解</a:t>
            </a:r>
            <a:r>
              <a:rPr lang="en-US" altLang="zh-CN" sz="1400">
                <a:latin typeface="+mn-ea"/>
                <a:cs typeface="+mn-ea"/>
                <a:sym typeface="+mn-ea"/>
              </a:rPr>
              <a:t>HTML</a:t>
            </a: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和</a:t>
            </a:r>
            <a:b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</a:br>
            <a:r>
              <a:rPr lang="en-US" altLang="zh-CN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Markdown </a:t>
            </a: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各自的优缺点</a:t>
            </a:r>
            <a:endParaRPr lang="zh-CN" altLang="en-US" sz="1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选定编辑工具</a:t>
            </a:r>
            <a:endParaRPr lang="zh-CN" altLang="en-US" sz="1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掌握常用</a:t>
            </a:r>
            <a:r>
              <a:rPr lang="en-US" altLang="zh-CN" sz="1400">
                <a:latin typeface="+mn-ea"/>
                <a:cs typeface="+mn-ea"/>
                <a:sym typeface="+mn-ea"/>
              </a:rPr>
              <a:t>Markdown </a:t>
            </a: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标记，并使用标记编写页面</a:t>
            </a:r>
            <a:endParaRPr lang="zh-CN" altLang="en-US" sz="1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2" name="文本框 31" title=""/>
          <p:cNvSpPr txBox="1"/>
          <p:nvPr/>
        </p:nvSpPr>
        <p:spPr>
          <a:xfrm>
            <a:off x="8561705" y="4271645"/>
            <a:ext cx="1842135" cy="1789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用</a:t>
            </a:r>
            <a:r>
              <a:rPr lang="en-US" altLang="zh-CN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Mkdocs </a:t>
            </a: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将编写完毕的页面发布为网页</a:t>
            </a:r>
            <a:endParaRPr lang="zh-CN" altLang="en-US" sz="1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同学间交流、互评，根据互评优化页面</a:t>
            </a:r>
            <a:endParaRPr lang="zh-CN" altLang="en-US" sz="1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标题 1" title=""/>
          <p:cNvSpPr txBox="1"/>
          <p:nvPr/>
        </p:nvSpPr>
        <p:spPr>
          <a:xfrm>
            <a:off x="288925" y="3009900"/>
            <a:ext cx="11666855" cy="10064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lvl="0">
              <a:defRPr/>
            </a:pPr>
            <a:r>
              <a:rPr lang="zh-CN" altLang="en-US" sz="5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第三节</a:t>
            </a:r>
            <a:r>
              <a:rPr lang="en-US" altLang="zh-CN" sz="5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54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分享我的美食</a:t>
            </a:r>
            <a:endParaRPr lang="zh-CN" altLang="en-US" sz="5400" b="1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zh-CN" altLang="en-US" sz="5400" b="1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288925" y="1971675"/>
            <a:ext cx="11666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第一单元　用网页展示美食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en-US" altLang="zh-CN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Rectangle 8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23961" y="1819612"/>
            <a:ext cx="609600" cy="457200"/>
          </a:xfrm>
          <a:prstGeom prst="rect">
            <a:avLst/>
          </a:prstGeom>
          <a:gradFill rotWithShape="1">
            <a:gsLst>
              <a:gs pos="0">
                <a:srgbClr val="573A7A"/>
              </a:gs>
              <a:gs pos="50000">
                <a:srgbClr val="A971ED"/>
              </a:gs>
              <a:gs pos="100000">
                <a:srgbClr val="573A7A"/>
              </a:gs>
            </a:gsLst>
            <a:lin ang="0" scaled="1"/>
          </a:gradFill>
          <a:ln>
            <a:noFill/>
          </a:ln>
          <a:effectLst>
            <a:prstShdw prst="shdw17" dist="63500" dir="5400000">
              <a:srgbClr val="65448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b="1"/>
              <a:t>1</a:t>
            </a:r>
            <a:endParaRPr lang="en-US" altLang="zh-CN" b="1"/>
          </a:p>
        </p:txBody>
      </p:sp>
      <p:cxnSp>
        <p:nvCxnSpPr>
          <p:cNvPr id="42" name="直接连接符 41" title=""/>
          <p:cNvCxnSpPr/>
          <p:nvPr/>
        </p:nvCxnSpPr>
        <p:spPr>
          <a:xfrm flipH="1">
            <a:off x="2176718" y="1582887"/>
            <a:ext cx="0" cy="3960000"/>
          </a:xfrm>
          <a:prstGeom prst="line">
            <a:avLst/>
          </a:prstGeom>
          <a:noFill/>
          <a:ln w="12700" cap="flat" cmpd="sng" algn="ctr">
            <a:solidFill>
              <a:srgbClr val="3C6EDE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2" name="Rectangle 18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90481" y="1817380"/>
            <a:ext cx="6965149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掌握</a:t>
            </a:r>
            <a:r>
              <a:rPr lang="en-US" altLang="zh-CN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Markdown </a:t>
            </a:r>
            <a:r>
              <a:rPr lang="zh-CN" altLang="en-US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文件的导出方法。</a:t>
            </a:r>
            <a:endParaRPr lang="zh-CN" altLang="en-US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1334455" y="1906066"/>
            <a:ext cx="830997" cy="22344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8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sz="2800" b="1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3816985" y="2846715"/>
            <a:ext cx="7931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能使用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Mkdocs 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发布</a:t>
            </a:r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Markdown </a:t>
            </a: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文件为网页。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5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23961" y="2873077"/>
            <a:ext cx="609600" cy="457200"/>
          </a:xfrm>
          <a:prstGeom prst="rect">
            <a:avLst/>
          </a:prstGeom>
          <a:gradFill rotWithShape="1">
            <a:gsLst>
              <a:gs pos="0">
                <a:srgbClr val="284E75"/>
              </a:gs>
              <a:gs pos="50000">
                <a:srgbClr val="4D98E3"/>
              </a:gs>
              <a:gs pos="100000">
                <a:srgbClr val="284E75"/>
              </a:gs>
            </a:gsLst>
            <a:lin ang="0" scaled="1"/>
          </a:gradFill>
          <a:ln>
            <a:noFill/>
          </a:ln>
          <a:effectLst>
            <a:prstShdw prst="shdw17" dist="63500" dir="5400000">
              <a:srgbClr val="2E5B8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b="1"/>
              <a:t>2</a:t>
            </a:r>
            <a:endParaRPr lang="en-US" altLang="zh-CN" b="1"/>
          </a:p>
        </p:txBody>
      </p:sp>
      <p:sp>
        <p:nvSpPr>
          <p:cNvPr id="6" name="Rectangle 8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23961" y="3926542"/>
            <a:ext cx="609600" cy="457200"/>
          </a:xfrm>
          <a:prstGeom prst="rect">
            <a:avLst/>
          </a:prstGeom>
          <a:gradFill rotWithShape="1">
            <a:gsLst>
              <a:gs pos="0">
                <a:srgbClr val="573A7A"/>
              </a:gs>
              <a:gs pos="50000">
                <a:srgbClr val="A971ED"/>
              </a:gs>
              <a:gs pos="100000">
                <a:srgbClr val="573A7A"/>
              </a:gs>
            </a:gsLst>
            <a:lin ang="0" scaled="1"/>
          </a:gradFill>
          <a:ln>
            <a:noFill/>
          </a:ln>
          <a:effectLst>
            <a:prstShdw prst="shdw17" dist="63500" dir="5400000">
              <a:srgbClr val="65448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b="1"/>
              <a:t>3</a:t>
            </a:r>
            <a:endParaRPr lang="en-US" altLang="zh-CN" b="1"/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3816985" y="3876050"/>
            <a:ext cx="793115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能通过分享交流，正确评价并优化作品。</a:t>
            </a:r>
            <a:endParaRPr lang="zh-CN" altLang="en-US" sz="2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</a:rPr>
              <a:t>课堂导入</a:t>
            </a:r>
            <a:endParaRPr lang="en-US" altLang="zh-CN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2" name="直接连接符 41" title=""/>
          <p:cNvCxnSpPr/>
          <p:nvPr/>
        </p:nvCxnSpPr>
        <p:spPr>
          <a:xfrm flipH="1">
            <a:off x="1400510" y="1827899"/>
            <a:ext cx="4231363" cy="0"/>
          </a:xfrm>
          <a:prstGeom prst="line">
            <a:avLst/>
          </a:prstGeom>
          <a:noFill/>
          <a:ln w="12700" cap="flat" cmpd="sng" algn="ctr">
            <a:solidFill>
              <a:srgbClr val="3C6EDE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10" name="对话气泡: 圆角矩形 37" title=""/>
          <p:cNvSpPr/>
          <p:nvPr/>
        </p:nvSpPr>
        <p:spPr>
          <a:xfrm>
            <a:off x="1635760" y="2708910"/>
            <a:ext cx="3389630" cy="1391920"/>
          </a:xfrm>
          <a:prstGeom prst="wedgeRoundRectCallout">
            <a:avLst>
              <a:gd name="adj1" fmla="val 53935"/>
              <a:gd name="adj2" fmla="val 231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Mkdocs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工具将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Markdown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文件发布成网页，怎么做？</a:t>
            </a:r>
            <a:endParaRPr lang="zh-CN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442072" y="1242522"/>
            <a:ext cx="480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问题情境</a:t>
            </a:r>
            <a:endParaRPr lang="zh-CN" altLang="en-US" sz="28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575" y="2075815"/>
            <a:ext cx="2955925" cy="31908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</a:rPr>
              <a:t>学习内容</a:t>
            </a:r>
            <a:endParaRPr lang="zh-CN" altLang="en-US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 title=""/>
          <p:cNvGrpSpPr/>
          <p:nvPr/>
        </p:nvGrpSpPr>
        <p:grpSpPr>
          <a:xfrm>
            <a:off x="1035426" y="1869440"/>
            <a:ext cx="9971922" cy="3279140"/>
            <a:chOff x="2340324" y="1789430"/>
            <a:chExt cx="9971922" cy="3279140"/>
          </a:xfrm>
        </p:grpSpPr>
        <p:grpSp>
          <p:nvGrpSpPr>
            <p:cNvPr id="3" name="组合 2"/>
            <p:cNvGrpSpPr/>
            <p:nvPr/>
          </p:nvGrpSpPr>
          <p:grpSpPr>
            <a:xfrm>
              <a:off x="6444446" y="1902330"/>
              <a:ext cx="5867800" cy="955270"/>
              <a:chOff x="996173" y="2188583"/>
              <a:chExt cx="5867800" cy="95527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996173" y="2188583"/>
                <a:ext cx="5867800" cy="540000"/>
                <a:chOff x="1635964" y="1686127"/>
                <a:chExt cx="6537199" cy="601602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1852442" y="1729988"/>
                  <a:ext cx="6320721" cy="528457"/>
                </a:xfrm>
                <a:prstGeom prst="roundRect">
                  <a:avLst/>
                </a:prstGeom>
                <a:solidFill>
                  <a:srgbClr val="01431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 rot="18614180">
                  <a:off x="1635965" y="1686126"/>
                  <a:ext cx="601602" cy="601603"/>
                </a:xfrm>
                <a:prstGeom prst="rect">
                  <a:avLst/>
                </a:prstGeom>
                <a:solidFill>
                  <a:srgbClr val="01621F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文本框 20"/>
              <p:cNvSpPr txBox="1"/>
              <p:nvPr/>
            </p:nvSpPr>
            <p:spPr>
              <a:xfrm>
                <a:off x="1013737" y="2190718"/>
                <a:ext cx="5850235" cy="95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</a:t>
                </a:r>
                <a:r>
                  <a:rPr lang="en-US" altLang="zh-CN" sz="280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</a:t>
                </a:r>
                <a:r>
                  <a:rPr lang="zh-CN" altLang="en-US" sz="2800" smtClean="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发布作品</a:t>
                </a:r>
                <a:endParaRPr lang="zh-CN" altLang="en-US" sz="280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endParaRPr lang="zh-CN" altLang="en-US" sz="2800" smtClean="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442556" y="4344768"/>
              <a:ext cx="5869690" cy="564035"/>
              <a:chOff x="994283" y="4609590"/>
              <a:chExt cx="5869690" cy="564035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96172" y="4633625"/>
                <a:ext cx="5867801" cy="540000"/>
                <a:chOff x="1635964" y="1686127"/>
                <a:chExt cx="6537200" cy="601602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1852441" y="1729988"/>
                  <a:ext cx="6320723" cy="528457"/>
                </a:xfrm>
                <a:prstGeom prst="roundRect">
                  <a:avLst/>
                </a:prstGeom>
                <a:solidFill>
                  <a:srgbClr val="711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 rot="18614180">
                  <a:off x="1635965" y="1686126"/>
                  <a:ext cx="601602" cy="601603"/>
                </a:xfrm>
                <a:prstGeom prst="rect">
                  <a:avLst/>
                </a:prstGeom>
                <a:solidFill>
                  <a:srgbClr val="AF0000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>
              <a:xfrm>
                <a:off x="994283" y="4609590"/>
                <a:ext cx="5160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80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6442556" y="3149110"/>
              <a:ext cx="5869690" cy="549890"/>
              <a:chOff x="994283" y="3495134"/>
              <a:chExt cx="5869690" cy="549890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996172" y="3505024"/>
                <a:ext cx="5867801" cy="540000"/>
                <a:chOff x="1635964" y="1686127"/>
                <a:chExt cx="6537201" cy="601602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1852442" y="1729988"/>
                  <a:ext cx="6320723" cy="528457"/>
                </a:xfrm>
                <a:prstGeom prst="roundRect">
                  <a:avLst/>
                </a:prstGeom>
                <a:solidFill>
                  <a:srgbClr val="014E6A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 rot="18614180">
                  <a:off x="1635965" y="1686126"/>
                  <a:ext cx="601602" cy="601603"/>
                </a:xfrm>
                <a:prstGeom prst="rect">
                  <a:avLst/>
                </a:prstGeom>
                <a:solidFill>
                  <a:srgbClr val="1784A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994283" y="3495134"/>
                <a:ext cx="5869690" cy="30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>
                    <a:solidFill>
                      <a:prstClr val="white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en-US" altLang="zh-CN" sz="280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</a:t>
                </a:r>
                <a:r>
                  <a:rPr lang="zh-CN" sz="2800">
                    <a:solidFill>
                      <a:prstClr val="whit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分享我的美食</a:t>
                </a:r>
                <a:endParaRPr lang="zh-CN" sz="2800">
                  <a:solidFill>
                    <a:prstClr val="white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9" name="椭圆 48"/>
            <p:cNvSpPr/>
            <p:nvPr>
              <p:custDataLst>
                <p:tags r:id="rId3"/>
              </p:custDataLst>
            </p:nvPr>
          </p:nvSpPr>
          <p:spPr>
            <a:xfrm>
              <a:off x="2340324" y="1789430"/>
              <a:ext cx="3279140" cy="3279140"/>
            </a:xfrm>
            <a:prstGeom prst="ellipse">
              <a:avLst/>
            </a:prstGeom>
            <a:noFill/>
            <a:ln>
              <a:gradFill>
                <a:gsLst>
                  <a:gs pos="17000">
                    <a:srgbClr val="376FFF">
                      <a:alpha val="0"/>
                    </a:srgbClr>
                  </a:gs>
                  <a:gs pos="0">
                    <a:srgbClr val="376FFF">
                      <a:lumMod val="60000"/>
                      <a:lumOff val="40000"/>
                    </a:srgbClr>
                  </a:gs>
                </a:gsLst>
                <a:lin ang="10800000" scaled="1"/>
              </a:gradFill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rgbClr val="FFFFFF"/>
                  </a:solidFill>
                </a:defRPr>
              </a:defPPr>
              <a:lvl1pPr marL="0" algn="l" defTabSz="1828800" rtl="0" eaLnBrk="1" latinLnBrk="0" hangingPunct="1">
                <a:defRPr sz="3600" kern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 sz="1600">
                <a:cs typeface="江城圆体 400W" panose="020b0500000000000000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4"/>
              </p:custDataLst>
            </p:nvPr>
          </p:nvSpPr>
          <p:spPr>
            <a:xfrm>
              <a:off x="5336254" y="4248785"/>
              <a:ext cx="81280" cy="81280"/>
            </a:xfrm>
            <a:prstGeom prst="ellipse">
              <a:avLst/>
            </a:prstGeom>
            <a:solidFill>
              <a:srgbClr val="0080CD"/>
            </a:solidFill>
            <a:ln>
              <a:noFill/>
            </a:ln>
            <a:effectLst/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江城圆体 400W" panose="020b0500000000000000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5"/>
              </p:custDataLst>
            </p:nvPr>
          </p:nvSpPr>
          <p:spPr>
            <a:xfrm>
              <a:off x="5336254" y="2538095"/>
              <a:ext cx="81280" cy="81280"/>
            </a:xfrm>
            <a:prstGeom prst="ellipse">
              <a:avLst/>
            </a:prstGeom>
            <a:solidFill>
              <a:srgbClr val="0080CD"/>
            </a:solidFill>
            <a:ln>
              <a:noFill/>
            </a:ln>
            <a:effectLst/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江城圆体 400W" panose="020b0500000000000000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6"/>
              </p:custDataLst>
            </p:nvPr>
          </p:nvSpPr>
          <p:spPr>
            <a:xfrm>
              <a:off x="2489549" y="1938655"/>
              <a:ext cx="2980690" cy="2980690"/>
            </a:xfrm>
            <a:prstGeom prst="ellipse">
              <a:avLst/>
            </a:prstGeom>
            <a:solidFill>
              <a:srgbClr val="FFFBEA">
                <a:alpha val="10000"/>
              </a:srgbClr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7"/>
              </p:custDataLst>
            </p:nvPr>
          </p:nvSpPr>
          <p:spPr>
            <a:xfrm>
              <a:off x="2633059" y="2082165"/>
              <a:ext cx="2693035" cy="2693035"/>
            </a:xfrm>
            <a:prstGeom prst="ellipse">
              <a:avLst/>
            </a:prstGeom>
            <a:solidFill>
              <a:srgbClr val="D3E8C6">
                <a:alpha val="14902"/>
              </a:srgbClr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8"/>
              </p:custDataLst>
            </p:nvPr>
          </p:nvSpPr>
          <p:spPr>
            <a:xfrm>
              <a:off x="2796254" y="2245360"/>
              <a:ext cx="2367280" cy="2367280"/>
            </a:xfrm>
            <a:prstGeom prst="ellipse">
              <a:avLst/>
            </a:prstGeom>
            <a:solidFill>
              <a:srgbClr val="22AA83">
                <a:alpha val="20000"/>
              </a:srgbClr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9"/>
              </p:custDataLst>
            </p:nvPr>
          </p:nvSpPr>
          <p:spPr>
            <a:xfrm>
              <a:off x="2955639" y="2404745"/>
              <a:ext cx="2047875" cy="2047875"/>
            </a:xfrm>
            <a:prstGeom prst="ellipse">
              <a:avLst/>
            </a:prstGeom>
            <a:solidFill>
              <a:srgbClr val="22AA83"/>
            </a:solidFill>
            <a:ln>
              <a:noFill/>
            </a:ln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ym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10"/>
              </p:custDataLst>
            </p:nvPr>
          </p:nvSpPr>
          <p:spPr>
            <a:xfrm>
              <a:off x="5581999" y="3388360"/>
              <a:ext cx="81280" cy="81280"/>
            </a:xfrm>
            <a:prstGeom prst="ellipse">
              <a:avLst/>
            </a:prstGeom>
            <a:solidFill>
              <a:srgbClr val="0080CD"/>
            </a:solidFill>
            <a:ln>
              <a:noFill/>
            </a:ln>
            <a:effectLst/>
          </p:spPr>
          <p:style>
            <a:lnRef idx="2">
              <a:srgbClr val="376FFF">
                <a:shade val="50000"/>
              </a:srgbClr>
            </a:lnRef>
            <a:fillRef idx="1">
              <a:srgbClr val="376FFF"/>
            </a:fillRef>
            <a:effectRef idx="0">
              <a:srgbClr val="376FFF"/>
            </a:effectRef>
            <a:fontRef idx="minor">
              <a:srgbClr val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江城圆体 400W" panose="020b0500000000000000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57" name="图片 24" descr="3b32313538303430353b5b664e60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24760" y="2663825"/>
              <a:ext cx="856615" cy="856615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/>
          </p:nvSpPr>
          <p:spPr>
            <a:xfrm>
              <a:off x="3279094" y="3640389"/>
              <a:ext cx="13702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学习内容</a:t>
              </a:r>
              <a:endParaRPr lang="zh-CN" altLang="en-US" sz="2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文本框 25" title=""/>
          <p:cNvSpPr txBox="1"/>
          <p:nvPr/>
        </p:nvSpPr>
        <p:spPr>
          <a:xfrm>
            <a:off x="5144141" y="4440010"/>
            <a:ext cx="58632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en-US" altLang="zh-CN" sz="280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拓展阅读</a:t>
            </a:r>
            <a:endParaRPr lang="zh-CN" altLang="en-US" sz="280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723265" y="230568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导出为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HTML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网页文件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6" name="图片 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835" y="1061085"/>
            <a:ext cx="3718560" cy="4735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</a:rPr>
              <a:t>发布作品</a:t>
            </a:r>
            <a:endParaRPr lang="zh-CN" altLang="en-US" b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723265" y="977265"/>
            <a:ext cx="104813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将上面导出的文件发给同学，看同学打开后显示是否正常；如果不正常，想想看可能是什么原因，如何解决。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7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</a:rPr>
              <a:t>实践活动</a:t>
            </a:r>
            <a:endParaRPr lang="zh-CN" altLang="en-US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785" y="1776730"/>
            <a:ext cx="6711315" cy="44462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723265" y="1214755"/>
            <a:ext cx="104813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发布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markdown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文件为网页，有多种工具可用。以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Mkdocs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为例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7" name="副标题 2" title=""/>
          <p:cNvSpPr txBox="1"/>
          <p:nvPr/>
        </p:nvSpPr>
        <p:spPr>
          <a:xfrm>
            <a:off x="97947" y="277946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将文件发布为网页</a:t>
            </a:r>
            <a:endParaRPr lang="zh-CN" altLang="en-US" b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rcRect t="6444"/>
          <a:stretch>
            <a:fillRect/>
          </a:stretch>
        </p:blipFill>
        <p:spPr>
          <a:xfrm>
            <a:off x="5882005" y="2053590"/>
            <a:ext cx="6309995" cy="3999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590"/>
            <a:ext cx="5878830" cy="39998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2"/>
  <p:tag name="KSO_WM_DIAGRAM_GROUP_CODE" val="l1-1"/>
  <p:tag name="KSO_WM_DIAGRAM_MAX_ITEMCNT" val="6"/>
  <p:tag name="KSO_WM_DIAGRAM_MIN_ITEMCNT" val="2"/>
  <p:tag name="KSO_WM_DIAGRAM_USE_COLOR_VALUE" val="{&quot;color_scheme&quot;:1,&quot;color_type&quot;:1,&quot;theme_color_indexes&quot;:[5,5,5,5,5,5]}"/>
  <p:tag name="KSO_WM_DIAGRAM_VERSION" val="3"/>
  <p:tag name="KSO_WM_DIAGRAM_VIRTUALLY_FRAME" val="{&quot;height&quot;:198.75,&quot;left&quot;:223.55,&quot;top&quot;:298.3,&quot;width&quot;:670.15}"/>
  <p:tag name="KSO_WM_TAG_VERSION" val="3.0"/>
  <p:tag name="KSO_WM_TEMPLATE_CATEGORY" val="diagram"/>
  <p:tag name="KSO_WM_TEMPLATE_INDEX" val="20231299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3"/>
  <p:tag name="KSO_WM_UNIT_HIGHLIGHT" val="0"/>
  <p:tag name="KSO_WM_UNIT_ID" val="diagram20231299_3*l_h_f*1_1_1"/>
  <p:tag name="KSO_WM_UNIT_INDEX" val="1_1_1"/>
  <p:tag name="KSO_WM_UNIT_LAYERLEVEL" val="1_1_1"/>
  <p:tag name="KSO_WM_UNIT_NOCLEAR" val="0"/>
  <p:tag name="KSO_WM_UNIT_PRESET_TEXT" val="单击此处输入你的正文，文字是您思想的提炼"/>
  <p:tag name="KSO_WM_UNIT_SUBTYPE" val="a"/>
  <p:tag name="KSO_WM_UNIT_TEXT_TYPE" val="1"/>
  <p:tag name="KSO_WM_UNIT_TYPE" val="l_h_f"/>
  <p:tag name="KSO_WM_UNIT_VALUE" val="48"/>
</p:tagLst>
</file>

<file path=ppt/tags/tag11.xml><?xml version="1.0" encoding="utf-8"?>
<p:tagLst xmlns:p="http://schemas.openxmlformats.org/presentationml/2006/main">
  <p:tag name="KSO_WM_DIAGRAM_VIRTUALLY_FRAME" val="{&quot;height&quot;:285.2,&quot;left&quot;:222.3591338582677,&quot;top&quot;:143.1007874015748,&quot;width&quot;:702.6908661417323}"/>
</p:tagLst>
</file>

<file path=ppt/tags/tag12.xml><?xml version="1.0" encoding="utf-8"?>
<p:tagLst xmlns:p="http://schemas.openxmlformats.org/presentationml/2006/main">
  <p:tag name="KSO_WM_DIAGRAM_VIRTUALLY_FRAME" val="{&quot;height&quot;:285.2,&quot;left&quot;:222.3591338582677,&quot;top&quot;:143.1007874015748,&quot;width&quot;:702.6908661417323}"/>
</p:tagLst>
</file>

<file path=ppt/tags/tag13.xml><?xml version="1.0" encoding="utf-8"?>
<p:tagLst xmlns:p="http://schemas.openxmlformats.org/presentationml/2006/main">
  <p:tag name="KSO_WM_DIAGRAM_VIRTUALLY_FRAME" val="{&quot;height&quot;:285.2,&quot;left&quot;:222.3591338582677,&quot;top&quot;:143.1007874015748,&quot;width&quot;:702.6908661417323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285.2,&quot;left&quot;:222.3591338582677,&quot;top&quot;:143.1007874015748,&quot;width&quot;:702.6908661417323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285.2,&quot;left&quot;:222.3591338582677,&quot;top&quot;:143.1007874015748,&quot;width&quot;:702.6908661417323}"/>
</p:tagLst>
</file>

<file path=ppt/tags/tag16.xml><?xml version="1.0" encoding="utf-8"?>
<p:tagLst xmlns:p="http://schemas.openxmlformats.org/presentationml/2006/main">
  <p:tag name="KSO_WM_DIAGRAM_VIRTUALLY_FRAME" val="{&quot;height&quot;:285.2,&quot;left&quot;:222.3591338582677,&quot;top&quot;:143.1007874015748,&quot;width&quot;:702.6908661417323}"/>
</p:tagLst>
</file>

<file path=ppt/tags/tag17.xml><?xml version="1.0" encoding="utf-8"?>
<p:tagLst xmlns:p="http://schemas.openxmlformats.org/presentationml/2006/main">
  <p:tag name="KSO_WM_DIAGRAM_GROUP_CODE" val="n1-1"/>
  <p:tag name="KSO_WM_TAG_VERSION" val="1.0"/>
  <p:tag name="KSO_WM_TEMPLATE_CATEGORY" val="diagram"/>
  <p:tag name="KSO_WM_TEMPLATE_INDEX" val="20228677"/>
  <p:tag name="KSO_WM_UNIT_COMPATIBLE" val="0"/>
  <p:tag name="KSO_WM_UNIT_DIAGRAM_ISNUMVISUAL" val="0"/>
  <p:tag name="KSO_WM_UNIT_DIAGRAM_ISREFERUNIT" val="0"/>
  <p:tag name="KSO_WM_UNIT_HIGHLIGHT" val="0"/>
  <p:tag name="KSO_WM_UNIT_ID" val="diagram20228677_3*n_h_i*1_1_1"/>
  <p:tag name="KSO_WM_UNIT_INDEX" val="1_1_1"/>
  <p:tag name="KSO_WM_UNIT_LAYERLEVEL" val="1_1_1"/>
  <p:tag name="KSO_WM_UNIT_LINE_FILL_TYPE" val="2"/>
  <p:tag name="KSO_WM_UNIT_LINE_FORE_SCHEMECOLOR_INDEX" val="5"/>
  <p:tag name="KSO_WM_UNIT_TEXT_FILL_FORE_SCHEMECOLOR_INDEX" val="2"/>
  <p:tag name="KSO_WM_UNIT_TEXT_FILL_TYPE" val="1"/>
  <p:tag name="KSO_WM_UNIT_TYPE" val="n_h_i"/>
</p:tagLst>
</file>

<file path=ppt/tags/tag18.xml><?xml version="1.0" encoding="utf-8"?>
<p:tagLst xmlns:p="http://schemas.openxmlformats.org/presentationml/2006/main">
  <p:tag name="KSO_WM_DIAGRAM_GROUP_CODE" val="n1-1"/>
  <p:tag name="KSO_WM_TAG_VERSION" val="1.0"/>
  <p:tag name="KSO_WM_TEMPLATE_CATEGORY" val="diagram"/>
  <p:tag name="KSO_WM_TEMPLATE_INDEX" val="20228677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28677_3*n_h_h_i*1_2_3_3"/>
  <p:tag name="KSO_WM_UNIT_INDEX" val="1_2_3_3"/>
  <p:tag name="KSO_WM_UNIT_LAYERLEVEL" val="1_1_1_1"/>
  <p:tag name="KSO_WM_UNIT_TEXT_FILL_FORE_SCHEMECOLOR_INDEX" val="2"/>
  <p:tag name="KSO_WM_UNIT_TEXT_FILL_FORE_SCHEMECOLOR_INDEX_BRIGHTNESS" val="0"/>
  <p:tag name="KSO_WM_UNIT_TEXT_FILL_TYPE" val="1"/>
  <p:tag name="KSO_WM_UNIT_TYPE" val="n_h_h_i"/>
</p:tagLst>
</file>

<file path=ppt/tags/tag19.xml><?xml version="1.0" encoding="utf-8"?>
<p:tagLst xmlns:p="http://schemas.openxmlformats.org/presentationml/2006/main">
  <p:tag name="KSO_WM_DIAGRAM_GROUP_CODE" val="n1-1"/>
  <p:tag name="KSO_WM_TAG_VERSION" val="1.0"/>
  <p:tag name="KSO_WM_TEMPLATE_CATEGORY" val="diagram"/>
  <p:tag name="KSO_WM_TEMPLATE_INDEX" val="20228677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28677_3*n_h_h_i*1_2_1_3"/>
  <p:tag name="KSO_WM_UNIT_INDEX" val="1_2_1_3"/>
  <p:tag name="KSO_WM_UNIT_LAYERLEVEL" val="1_1_1_1"/>
  <p:tag name="KSO_WM_UNIT_TEXT_FILL_FORE_SCHEMECOLOR_INDEX" val="2"/>
  <p:tag name="KSO_WM_UNIT_TEXT_FILL_FORE_SCHEMECOLOR_INDEX_BRIGHTNESS" val="0"/>
  <p:tag name="KSO_WM_UNIT_TEXT_FILL_TYPE" val="1"/>
  <p:tag name="KSO_WM_UNIT_TYPE" val="n_h_h_i"/>
</p:tagLst>
</file>

<file path=ppt/tags/tag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DIAGRAM_GROUP_CODE" val="n1-1"/>
  <p:tag name="KSO_WM_TAG_VERSION" val="1.0"/>
  <p:tag name="KSO_WM_TEMPLATE_CATEGORY" val="diagram"/>
  <p:tag name="KSO_WM_TEMPLATE_INDEX" val="20228677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28677_3*n_h_i*1_1_2"/>
  <p:tag name="KSO_WM_UNIT_INDEX" val="1_1_2"/>
  <p:tag name="KSO_WM_UNIT_LAYERLEVEL" val="1_1_1"/>
  <p:tag name="KSO_WM_UNIT_TEXT_FILL_FORE_SCHEMECOLOR_INDEX" val="2"/>
  <p:tag name="KSO_WM_UNIT_TEXT_FILL_TYPE" val="1"/>
  <p:tag name="KSO_WM_UNIT_TYPE" val="n_h_i"/>
</p:tagLst>
</file>

<file path=ppt/tags/tag21.xml><?xml version="1.0" encoding="utf-8"?>
<p:tagLst xmlns:p="http://schemas.openxmlformats.org/presentationml/2006/main">
  <p:tag name="KSO_WM_DIAGRAM_GROUP_CODE" val="n1-1"/>
  <p:tag name="KSO_WM_TAG_VERSION" val="1.0"/>
  <p:tag name="KSO_WM_TEMPLATE_CATEGORY" val="diagram"/>
  <p:tag name="KSO_WM_TEMPLATE_INDEX" val="20228677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28677_3*n_h_i*1_1_3"/>
  <p:tag name="KSO_WM_UNIT_INDEX" val="1_1_3"/>
  <p:tag name="KSO_WM_UNIT_LAYERLEVEL" val="1_1_1"/>
  <p:tag name="KSO_WM_UNIT_TEXT_FILL_FORE_SCHEMECOLOR_INDEX" val="2"/>
  <p:tag name="KSO_WM_UNIT_TEXT_FILL_TYPE" val="1"/>
  <p:tag name="KSO_WM_UNIT_TYPE" val="n_h_i"/>
</p:tagLst>
</file>

<file path=ppt/tags/tag22.xml><?xml version="1.0" encoding="utf-8"?>
<p:tagLst xmlns:p="http://schemas.openxmlformats.org/presentationml/2006/main">
  <p:tag name="KSO_WM_DIAGRAM_GROUP_CODE" val="n1-1"/>
  <p:tag name="KSO_WM_TAG_VERSION" val="1.0"/>
  <p:tag name="KSO_WM_TEMPLATE_CATEGORY" val="diagram"/>
  <p:tag name="KSO_WM_TEMPLATE_INDEX" val="20228677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28677_3*n_h_i*1_1_4"/>
  <p:tag name="KSO_WM_UNIT_INDEX" val="1_1_4"/>
  <p:tag name="KSO_WM_UNIT_LAYERLEVEL" val="1_1_1"/>
  <p:tag name="KSO_WM_UNIT_TEXT_FILL_FORE_SCHEMECOLOR_INDEX" val="2"/>
  <p:tag name="KSO_WM_UNIT_TEXT_FILL_TYPE" val="1"/>
  <p:tag name="KSO_WM_UNIT_TYPE" val="n_h_i"/>
</p:tagLst>
</file>

<file path=ppt/tags/tag23.xml><?xml version="1.0" encoding="utf-8"?>
<p:tagLst xmlns:p="http://schemas.openxmlformats.org/presentationml/2006/main">
  <p:tag name="KSO_WM_DIAGRAM_GROUP_CODE" val="n1-1"/>
  <p:tag name="KSO_WM_TAG_VERSION" val="1.0"/>
  <p:tag name="KSO_WM_TEMPLATE_CATEGORY" val="diagram"/>
  <p:tag name="KSO_WM_TEMPLATE_INDEX" val="20228677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28677_3*n_h_i*1_1_5"/>
  <p:tag name="KSO_WM_UNIT_INDEX" val="1_1_5"/>
  <p:tag name="KSO_WM_UNIT_LAYERLEVEL" val="1_1_1"/>
  <p:tag name="KSO_WM_UNIT_TEXT_FILL_FORE_SCHEMECOLOR_INDEX" val="2"/>
  <p:tag name="KSO_WM_UNIT_TEXT_FILL_TYPE" val="1"/>
  <p:tag name="KSO_WM_UNIT_TYPE" val="n_h_i"/>
</p:tagLst>
</file>

<file path=ppt/tags/tag24.xml><?xml version="1.0" encoding="utf-8"?>
<p:tagLst xmlns:p="http://schemas.openxmlformats.org/presentationml/2006/main">
  <p:tag name="KSO_WM_DIAGRAM_GROUP_CODE" val="n1-1"/>
  <p:tag name="KSO_WM_TAG_VERSION" val="1.0"/>
  <p:tag name="KSO_WM_TEMPLATE_CATEGORY" val="diagram"/>
  <p:tag name="KSO_WM_TEMPLATE_INDEX" val="20228677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HIGHLIGHT" val="0"/>
  <p:tag name="KSO_WM_UNIT_ID" val="diagram20228677_3*n_h_h_i*1_2_2_2"/>
  <p:tag name="KSO_WM_UNIT_INDEX" val="1_2_2_2"/>
  <p:tag name="KSO_WM_UNIT_LAYERLEVEL" val="1_1_1_1"/>
  <p:tag name="KSO_WM_UNIT_TEXT_FILL_FORE_SCHEMECOLOR_INDEX" val="2"/>
  <p:tag name="KSO_WM_UNIT_TEXT_FILL_FORE_SCHEMECOLOR_INDEX_BRIGHTNESS" val="0"/>
  <p:tag name="KSO_WM_UNIT_TEXT_FILL_TYPE" val="1"/>
  <p:tag name="KSO_WM_UNIT_TYPE" val="n_h_h_i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TABLE_ENDDRAG_ORIGIN_RECT" val="504*326"/>
  <p:tag name="TABLE_ENDDRAG_RECT" val="421*156*504*32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2"/>
  <p:tag name="KSO_WM_DIAGRAM_GROUP_CODE" val="l1-1"/>
  <p:tag name="KSO_WM_DIAGRAM_MAX_ITEMCNT" val="6"/>
  <p:tag name="KSO_WM_DIAGRAM_MIN_ITEMCNT" val="2"/>
  <p:tag name="KSO_WM_DIAGRAM_USE_COLOR_VALUE" val="{&quot;color_scheme&quot;:1,&quot;color_type&quot;:1,&quot;theme_color_indexes&quot;:[5,5,5,5,5,5]}"/>
  <p:tag name="KSO_WM_DIAGRAM_VERSION" val="3"/>
  <p:tag name="KSO_WM_DIAGRAM_VIRTUALLY_FRAME" val="{&quot;height&quot;:198.75,&quot;left&quot;:223.55,&quot;top&quot;:298.3,&quot;width&quot;:670.15}"/>
  <p:tag name="KSO_WM_TAG_VERSION" val="3.0"/>
  <p:tag name="KSO_WM_TEMPLATE_CATEGORY" val="diagram"/>
  <p:tag name="KSO_WM_TEMPLATE_INDEX" val="20231299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3"/>
  <p:tag name="KSO_WM_UNIT_HIGHLIGHT" val="0"/>
  <p:tag name="KSO_WM_UNIT_ID" val="diagram20231299_3*l_h_f*1_3_1"/>
  <p:tag name="KSO_WM_UNIT_INDEX" val="1_3_1"/>
  <p:tag name="KSO_WM_UNIT_LAYERLEVEL" val="1_1_1"/>
  <p:tag name="KSO_WM_UNIT_NOCLEAR" val="0"/>
  <p:tag name="KSO_WM_UNIT_PRESET_TEXT" val="单击此处输入你的正文，文字是您思想的提炼"/>
  <p:tag name="KSO_WM_UNIT_SUBTYPE" val="a"/>
  <p:tag name="KSO_WM_UNIT_TEXT_TYPE" val="1"/>
  <p:tag name="KSO_WM_UNIT_TYPE" val="l_h_f"/>
  <p:tag name="KSO_WM_UNIT_VALUE" val="48"/>
</p:tagLst>
</file>

<file path=ppt/tags/tag9.xml><?xml version="1.0" encoding="utf-8"?>
<p:tagLst xmlns:p="http://schemas.openxmlformats.org/presentationml/2006/main">
  <p:tag name="KSO_WM_DIAGRAM_COLOR_MATCH_VALUE" val="{&quot;shape&quot;:{&quot;fill&quot;:{&quot;gradient&quot;:[{&quot;brightness&quot;:0,&quot;colorType&quot;:1,&quot;foreColorIndex&quot;:6,&quot;pos&quot;:0,&quot;transparency&quot;:0},{&quot;brightness&quot;:0,&quot;colorType&quot;:1,&quot;foreColorIndex&quot;:6,&quot;pos&quot;:1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2"/>
  <p:tag name="KSO_WM_DIAGRAM_GROUP_CODE" val="l1-1"/>
  <p:tag name="KSO_WM_DIAGRAM_MAX_ITEMCNT" val="6"/>
  <p:tag name="KSO_WM_DIAGRAM_MIN_ITEMCNT" val="2"/>
  <p:tag name="KSO_WM_DIAGRAM_USE_COLOR_VALUE" val="{&quot;color_scheme&quot;:1,&quot;color_type&quot;:1,&quot;theme_color_indexes&quot;:[5,5,5,5,5,5]}"/>
  <p:tag name="KSO_WM_DIAGRAM_VERSION" val="3"/>
  <p:tag name="KSO_WM_DIAGRAM_VIRTUALLY_FRAME" val="{&quot;height&quot;:198.75,&quot;left&quot;:223.55,&quot;top&quot;:298.3,&quot;width&quot;:670.15}"/>
  <p:tag name="KSO_WM_TAG_VERSION" val="3.0"/>
  <p:tag name="KSO_WM_TEMPLATE_CATEGORY" val="diagram"/>
  <p:tag name="KSO_WM_TEMPLATE_INDEX" val="20231299"/>
  <p:tag name="KSO_WM_UNIT_COMPATIBLE" val="0"/>
  <p:tag name="KSO_WM_UNIT_DIAGRAM_ISNUMVISUAL" val="0"/>
  <p:tag name="KSO_WM_UNIT_DIAGRAM_ISREFERUNIT" val="0"/>
  <p:tag name="KSO_WM_UNIT_FILL_FORE_SCHEMECOLOR_INDEX_BRIGHTNESS" val="0"/>
  <p:tag name="KSO_WM_UNIT_FILL_TYPE" val="3"/>
  <p:tag name="KSO_WM_UNIT_HIGHLIGHT" val="0"/>
  <p:tag name="KSO_WM_UNIT_ID" val="diagram20231299_3*l_h_f*1_2_1"/>
  <p:tag name="KSO_WM_UNIT_INDEX" val="1_2_1"/>
  <p:tag name="KSO_WM_UNIT_LAYERLEVEL" val="1_1_1"/>
  <p:tag name="KSO_WM_UNIT_NOCLEAR" val="0"/>
  <p:tag name="KSO_WM_UNIT_PRESET_TEXT" val="单击此处输入你的正文，文字是您思想的提炼"/>
  <p:tag name="KSO_WM_UNIT_SUBTYPE" val="a"/>
  <p:tag name="KSO_WM_UNIT_TEXT_TYPE" val="1"/>
  <p:tag name="KSO_WM_UNIT_TYPE" val="l_h_f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70</Paragraphs>
  <Slides>18</Slides>
  <Notes>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2">
      <vt:lpstr>Arial</vt:lpstr>
      <vt:lpstr>Calibri Light</vt:lpstr>
      <vt:lpstr>宋体</vt:lpstr>
      <vt:lpstr>Calibri</vt:lpstr>
      <vt:lpstr>黑体</vt:lpstr>
      <vt:lpstr>华文楷体</vt:lpstr>
      <vt:lpstr>微软雅黑</vt:lpstr>
      <vt:lpstr>Century Gothic</vt:lpstr>
      <vt:lpstr>经典综艺体简</vt:lpstr>
      <vt:lpstr>Times New Roman</vt:lpstr>
      <vt:lpstr>楷体</vt:lpstr>
      <vt:lpstr>江城圆体 400W</vt:lpstr>
      <vt:lpstr>Inter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2025-03-05T13:46:37.772</cp:lastPrinted>
  <dcterms:created xsi:type="dcterms:W3CDTF">2025-03-05T13:46:37Z</dcterms:created>
  <dcterms:modified xsi:type="dcterms:W3CDTF">2025-03-05T05:46:37Z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